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92" r:id="rId2"/>
    <p:sldId id="309" r:id="rId3"/>
    <p:sldId id="300" r:id="rId4"/>
    <p:sldId id="258" r:id="rId5"/>
    <p:sldId id="311" r:id="rId6"/>
    <p:sldId id="318" r:id="rId7"/>
    <p:sldId id="288" r:id="rId8"/>
    <p:sldId id="313" r:id="rId9"/>
    <p:sldId id="314" r:id="rId10"/>
    <p:sldId id="303" r:id="rId11"/>
    <p:sldId id="322" r:id="rId12"/>
    <p:sldId id="323" r:id="rId13"/>
    <p:sldId id="310" r:id="rId14"/>
    <p:sldId id="291" r:id="rId15"/>
    <p:sldId id="321" r:id="rId16"/>
    <p:sldId id="319" r:id="rId17"/>
    <p:sldId id="320" r:id="rId18"/>
    <p:sldId id="267" r:id="rId1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Ciccarello" initials="SC" lastIdx="0" clrIdx="0">
    <p:extLst>
      <p:ext uri="{19B8F6BF-5375-455C-9EA6-DF929625EA0E}">
        <p15:presenceInfo xmlns:p15="http://schemas.microsoft.com/office/powerpoint/2012/main" userId="S-1-5-21-4103327123-4245327078-3765359437-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156"/>
    <a:srgbClr val="67A04E"/>
    <a:srgbClr val="FFAF4E"/>
    <a:srgbClr val="EFA344"/>
    <a:srgbClr val="DE8195"/>
    <a:srgbClr val="B40000"/>
    <a:srgbClr val="060690"/>
    <a:srgbClr val="EA5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58790" autoAdjust="0"/>
  </p:normalViewPr>
  <p:slideViewPr>
    <p:cSldViewPr>
      <p:cViewPr varScale="1">
        <p:scale>
          <a:sx n="60" d="100"/>
          <a:sy n="60" d="100"/>
        </p:scale>
        <p:origin x="2346" y="45"/>
      </p:cViewPr>
      <p:guideLst>
        <p:guide orient="horz" pos="2160"/>
        <p:guide pos="2880"/>
        <p:guide orient="horz" pos="216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1D884-3481-4125-B413-28D978BE311F}"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de-DE"/>
        </a:p>
      </dgm:t>
    </dgm:pt>
    <dgm:pt modelId="{7ABC7FE3-E87E-4F19-ADF7-0A624A06EC37}">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2003</a:t>
          </a:r>
        </a:p>
      </dgm:t>
    </dgm:pt>
    <dgm:pt modelId="{1FDB6262-2C96-4A65-85B9-218ABF8AF190}" type="parTrans" cxnId="{EAE778BE-1B09-4C84-B184-8D7752AA83B5}">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65C4EF03-795E-418F-8424-DC50893DF959}" type="sibTrans" cxnId="{EAE778BE-1B09-4C84-B184-8D7752AA83B5}">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8139756-28E6-479E-A184-2472174323C9}">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2010</a:t>
          </a:r>
        </a:p>
      </dgm:t>
    </dgm:pt>
    <dgm:pt modelId="{6B58E479-C08D-4F49-A623-134361D60C6A}" type="sibTrans" cxnId="{7DB27B16-3BCB-490E-BE6F-7C3CFF4EA35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D697AC5-FF17-4E1A-85E9-7E8FE2C884CB}" type="parTrans" cxnId="{7DB27B16-3BCB-490E-BE6F-7C3CFF4EA35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CE307EB-AC04-4B79-B38B-939359E759FD}">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2009</a:t>
          </a:r>
        </a:p>
      </dgm:t>
    </dgm:pt>
    <dgm:pt modelId="{A5EDD836-40CC-4A5B-893E-CD1A83B43908}" type="sibTrans" cxnId="{26527401-77DF-47DC-AC60-49D1A3D6A9D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0A14E5CB-EC8B-4636-81F9-59F7244D9169}" type="parTrans" cxnId="{26527401-77DF-47DC-AC60-49D1A3D6A9D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57C84B3-860B-4982-915F-236A5DD2E240}">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2008</a:t>
          </a:r>
        </a:p>
      </dgm:t>
    </dgm:pt>
    <dgm:pt modelId="{D91DAE18-2731-4C2B-B2FE-7B89561E1DAB}" type="sibTrans" cxnId="{0EED62C9-F2F0-4177-B032-E5888EC5189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CCB9D26-3C29-4DD1-910E-E416833EAB67}" type="parTrans" cxnId="{0EED62C9-F2F0-4177-B032-E5888EC5189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45AC1B2-AB1D-4D76-B285-2CFD3C697C1F}">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2007</a:t>
          </a:r>
        </a:p>
      </dgm:t>
    </dgm:pt>
    <dgm:pt modelId="{6E0E8024-05AB-4F1F-87BA-3F5BF8F4117E}" type="sibTrans" cxnId="{6401E87F-4DBA-4CA9-B765-EA62818728F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08DCCB9E-F995-4DA2-B5D1-1F8ECAA23347}" type="parTrans" cxnId="{6401E87F-4DBA-4CA9-B765-EA62818728F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EE741DD-D79D-45DD-8DF5-A02CE1DACC05}">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2004</a:t>
          </a:r>
        </a:p>
      </dgm:t>
    </dgm:pt>
    <dgm:pt modelId="{BBCB416E-FB6F-46CB-8D59-ABD437AB7D4F}" type="sibTrans" cxnId="{76C93815-42D5-4CF8-A7AB-4D47BE7140C8}">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B87CDE2-1F89-47DC-81B8-B0D02F951076}" type="parTrans" cxnId="{76C93815-42D5-4CF8-A7AB-4D47BE7140C8}">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6A2C6886-5171-4E75-986E-C6C132A85936}">
      <dgm:prSet/>
      <dgm:spPr/>
      <dgm:t>
        <a:bodyPr/>
        <a:lstStyle/>
        <a:p>
          <a:pPr algn="l"/>
          <a:r>
            <a:rPr lang="de-DE" dirty="0" err="1">
              <a:latin typeface="Lato" panose="020F0502020204030203" pitchFamily="34" charset="0"/>
              <a:ea typeface="Lato" panose="020F0502020204030203" pitchFamily="34" charset="0"/>
              <a:cs typeface="Lato" panose="020F0502020204030203" pitchFamily="34" charset="0"/>
            </a:rPr>
            <a:t>Russia</a:t>
          </a:r>
          <a:endParaRPr lang="de-DE" dirty="0">
            <a:latin typeface="Lato" panose="020F0502020204030203" pitchFamily="34" charset="0"/>
            <a:ea typeface="Lato" panose="020F0502020204030203" pitchFamily="34" charset="0"/>
            <a:cs typeface="Lato" panose="020F0502020204030203" pitchFamily="34" charset="0"/>
          </a:endParaRPr>
        </a:p>
      </dgm:t>
    </dgm:pt>
    <dgm:pt modelId="{A3F37007-901D-483C-A964-BC46A1893A2C}" type="parTrans" cxnId="{04EC1FBC-18E7-425F-97C8-6D194F2A5E1F}">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4CF32A8B-89EA-4C54-BBB9-74CED99124CB}" type="sibTrans" cxnId="{04EC1FBC-18E7-425F-97C8-6D194F2A5E1F}">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D6E9B72-9511-4AC1-B0B3-4FFFEFB318A0}">
      <dgm:prSet phldrT="[Text]"/>
      <dgm:spPr/>
      <dgm:t>
        <a:bodyPr/>
        <a:lstStyle/>
        <a:p>
          <a:pPr algn="l"/>
          <a:r>
            <a:rPr lang="de-DE" dirty="0" err="1">
              <a:latin typeface="Lato" panose="020F0502020204030203" pitchFamily="34" charset="0"/>
              <a:ea typeface="Lato" panose="020F0502020204030203" pitchFamily="34" charset="0"/>
              <a:cs typeface="Lato" panose="020F0502020204030203" pitchFamily="34" charset="0"/>
            </a:rPr>
            <a:t>Iceland</a:t>
          </a:r>
          <a:endParaRPr lang="de-DE" dirty="0">
            <a:latin typeface="Lato" panose="020F0502020204030203" pitchFamily="34" charset="0"/>
            <a:ea typeface="Lato" panose="020F0502020204030203" pitchFamily="34" charset="0"/>
            <a:cs typeface="Lato" panose="020F0502020204030203" pitchFamily="34" charset="0"/>
          </a:endParaRPr>
        </a:p>
      </dgm:t>
    </dgm:pt>
    <dgm:pt modelId="{3DE996B5-1A4F-41F8-A21B-4A50E07975A1}" type="parTrans" cxnId="{10F25C36-F465-4EC3-BB2A-7FF339492F4C}">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EF40F77-D00C-456B-BE1E-2B186C9B6687}" type="sibTrans" cxnId="{10F25C36-F465-4EC3-BB2A-7FF339492F4C}">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FC4FF558-5D4D-4477-A845-7A9B750095B8}">
      <dgm:prSet phldrT="[Text]"/>
      <dgm:spPr/>
      <dgm:t>
        <a:bodyPr/>
        <a:lstStyle/>
        <a:p>
          <a:pPr algn="l"/>
          <a:r>
            <a:rPr lang="en-US" dirty="0">
              <a:latin typeface="Lato" panose="020F0502020204030203" pitchFamily="34" charset="0"/>
              <a:ea typeface="Lato" panose="020F0502020204030203" pitchFamily="34" charset="0"/>
              <a:cs typeface="Lato" panose="020F0502020204030203" pitchFamily="34" charset="0"/>
            </a:rPr>
            <a:t>Russia awards its first Green Flag for a faculty</a:t>
          </a:r>
          <a:endParaRPr lang="de-DE" dirty="0">
            <a:latin typeface="Lato" panose="020F0502020204030203" pitchFamily="34" charset="0"/>
            <a:ea typeface="Lato" panose="020F0502020204030203" pitchFamily="34" charset="0"/>
            <a:cs typeface="Lato" panose="020F0502020204030203" pitchFamily="34" charset="0"/>
          </a:endParaRPr>
        </a:p>
      </dgm:t>
    </dgm:pt>
    <dgm:pt modelId="{EB69A966-3D23-4E2B-9C1A-35C92FCE4813}" type="parTrans" cxnId="{BBDC945F-1910-4971-90CD-A168B4B5DE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8FC47E6E-00F1-4104-8249-091A443E9B26}" type="sibTrans" cxnId="{BBDC945F-1910-4971-90CD-A168B4B5DE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C65A2CCB-F127-4623-B3E6-AA79FD159BFA}">
      <dgm:prSet phldrT="[Text]"/>
      <dgm:spPr/>
      <dgm:t>
        <a:bodyPr/>
        <a:lstStyle/>
        <a:p>
          <a:pPr algn="l"/>
          <a:r>
            <a:rPr lang="en-GB" noProof="0" dirty="0" err="1">
              <a:latin typeface="Lato" panose="020F0502020204030203" pitchFamily="34" charset="0"/>
              <a:ea typeface="Lato" panose="020F0502020204030203" pitchFamily="34" charset="0"/>
              <a:cs typeface="Lato" panose="020F0502020204030203" pitchFamily="34" charset="0"/>
            </a:rPr>
            <a:t>Univeristy</a:t>
          </a:r>
          <a:r>
            <a:rPr lang="en-US" dirty="0">
              <a:latin typeface="Lato" panose="020F0502020204030203" pitchFamily="34" charset="0"/>
              <a:ea typeface="Lato" panose="020F0502020204030203" pitchFamily="34" charset="0"/>
              <a:cs typeface="Lato" panose="020F0502020204030203" pitchFamily="34" charset="0"/>
            </a:rPr>
            <a:t> College Cork in Ireland: the first university in the world to be awarded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2A848E79-871C-47F9-A9A3-3168A0DAAE2E}" type="parTrans" cxnId="{4ED78ADC-87CB-4845-9545-E0EEF24CA5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EC58FEF-BA06-466E-90F9-051DB5951E0C}" type="sibTrans" cxnId="{4ED78ADC-87CB-4845-9545-E0EEF24CA5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2F008BEA-9A3A-4AB7-97B0-DBC2C0C9B4E6}">
      <dgm:prSet phldrT="[Text]"/>
      <dgm:spPr/>
      <dgm:t>
        <a:bodyPr/>
        <a:lstStyle/>
        <a:p>
          <a:pPr algn="l"/>
          <a:r>
            <a:rPr lang="en-US" dirty="0" err="1">
              <a:latin typeface="Lato" panose="020F0502020204030203" pitchFamily="34" charset="0"/>
              <a:ea typeface="Lato" panose="020F0502020204030203" pitchFamily="34" charset="0"/>
              <a:cs typeface="Lato" panose="020F0502020204030203" pitchFamily="34" charset="0"/>
            </a:rPr>
            <a:t>Coláiste</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Dhúlaigh</a:t>
          </a:r>
          <a:r>
            <a:rPr lang="en-US" dirty="0">
              <a:latin typeface="Lato" panose="020F0502020204030203" pitchFamily="34" charset="0"/>
              <a:ea typeface="Lato" panose="020F0502020204030203" pitchFamily="34" charset="0"/>
              <a:cs typeface="Lato" panose="020F0502020204030203" pitchFamily="34" charset="0"/>
            </a:rPr>
            <a:t>. Denmark awards a Teacher Training College with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E4412809-5756-4D4B-8520-682AF8024DAA}" type="parTrans" cxnId="{CE36C163-1F8B-40BB-ACCE-3C3717F4A8E1}">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7BB7DC8D-8243-4A43-AACB-A4C7F94B3FCC}" type="sibTrans" cxnId="{CE36C163-1F8B-40BB-ACCE-3C3717F4A8E1}">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AE79347-C83C-41D3-B7CA-9EB215DB40F1}">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Ireland</a:t>
          </a:r>
        </a:p>
      </dgm:t>
    </dgm:pt>
    <dgm:pt modelId="{3908C3A4-A334-4031-81F4-C2C28A135F6C}" type="parTrans" cxnId="{F53A0E35-F919-4D3F-B57F-0EB6392C5854}">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4D94FA66-51E7-4BFD-B0F2-365CA0BAAD25}" type="sibTrans" cxnId="{F53A0E35-F919-4D3F-B57F-0EB6392C5854}">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F33F100-4D6F-4C52-BCA4-BA8A509889BE}">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Portugal</a:t>
          </a:r>
        </a:p>
      </dgm:t>
    </dgm:pt>
    <dgm:pt modelId="{49C253D4-D280-4D5C-BEF0-D61F64339CD7}" type="parTrans" cxnId="{0C281471-5F49-4FC1-B7F0-0CE6A2BE776D}">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4E7C6AF-91A0-45A2-A0E0-24CCB24086E5}" type="sibTrans" cxnId="{0C281471-5F49-4FC1-B7F0-0CE6A2BE776D}">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6ED42D9-C349-44A5-AA9A-28547FE4FF25}">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Denmark</a:t>
          </a:r>
        </a:p>
      </dgm:t>
    </dgm:pt>
    <dgm:pt modelId="{CE2839A0-4BB7-4C2A-9081-D5F7E50A3483}" type="parTrans" cxnId="{0B0D50D9-8169-420F-A5E3-0DD70BEC3D4A}">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1B6C436B-4D84-41AA-9C72-D71FCFA2CABC}" type="sibTrans" cxnId="{0B0D50D9-8169-420F-A5E3-0DD70BEC3D4A}">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8914A17-0905-B04D-AD6C-3C63ECF8D27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2012</a:t>
          </a:r>
        </a:p>
      </dgm:t>
    </dgm:pt>
    <dgm:pt modelId="{AE66045D-496B-024B-AF51-ACB5DCBA6455}" type="parTrans" cxnId="{F2F98B3D-CF57-BC4E-BB56-C7FC0D1C925B}">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9874A67-B14E-3A41-87CC-E67198407B53}" type="sibTrans" cxnId="{F2F98B3D-CF57-BC4E-BB56-C7FC0D1C925B}">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C4741F7-7DB1-0F42-8B67-9EA4633FF40F}">
      <dgm:prSet/>
      <dgm:spPr/>
      <dgm:t>
        <a:bodyPr/>
        <a:lstStyle/>
        <a:p>
          <a:r>
            <a:rPr lang="de-DE" dirty="0">
              <a:latin typeface="Lato" panose="020F0502020204030203" pitchFamily="34" charset="0"/>
              <a:ea typeface="Lato" panose="020F0502020204030203" pitchFamily="34" charset="0"/>
              <a:cs typeface="Lato" panose="020F0502020204030203" pitchFamily="34" charset="0"/>
            </a:rPr>
            <a:t>The </a:t>
          </a:r>
          <a:r>
            <a:rPr lang="de-DE" dirty="0" err="1">
              <a:latin typeface="Lato" panose="020F0502020204030203" pitchFamily="34" charset="0"/>
              <a:ea typeface="Lato" panose="020F0502020204030203" pitchFamily="34" charset="0"/>
              <a:cs typeface="Lato" panose="020F0502020204030203" pitchFamily="34" charset="0"/>
            </a:rPr>
            <a:t>first</a:t>
          </a:r>
          <a:r>
            <a:rPr lang="de-DE" dirty="0">
              <a:latin typeface="Lato" panose="020F0502020204030203" pitchFamily="34" charset="0"/>
              <a:ea typeface="Lato" panose="020F0502020204030203" pitchFamily="34" charset="0"/>
              <a:cs typeface="Lato" panose="020F0502020204030203" pitchFamily="34" charset="0"/>
            </a:rPr>
            <a:t> FEE </a:t>
          </a:r>
          <a:r>
            <a:rPr lang="de-DE" dirty="0" err="1">
              <a:latin typeface="Lato" panose="020F0502020204030203" pitchFamily="34" charset="0"/>
              <a:ea typeface="Lato" panose="020F0502020204030203" pitchFamily="34" charset="0"/>
              <a:cs typeface="Lato" panose="020F0502020204030203" pitchFamily="34" charset="0"/>
            </a:rPr>
            <a:t>EcoCampus</a:t>
          </a:r>
          <a:r>
            <a:rPr lang="de-DE" dirty="0">
              <a:latin typeface="Lato" panose="020F0502020204030203" pitchFamily="34" charset="0"/>
              <a:ea typeface="Lato" panose="020F0502020204030203" pitchFamily="34" charset="0"/>
              <a:cs typeface="Lato" panose="020F0502020204030203" pitchFamily="34" charset="0"/>
            </a:rPr>
            <a:t> Alliance Meeting </a:t>
          </a:r>
          <a:r>
            <a:rPr lang="de-DE" dirty="0" err="1">
              <a:latin typeface="Lato" panose="020F0502020204030203" pitchFamily="34" charset="0"/>
              <a:ea typeface="Lato" panose="020F0502020204030203" pitchFamily="34" charset="0"/>
              <a:cs typeface="Lato" panose="020F0502020204030203" pitchFamily="34" charset="0"/>
            </a:rPr>
            <a:t>is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held</a:t>
          </a:r>
          <a:endParaRPr lang="en-US" dirty="0">
            <a:latin typeface="Lato" panose="020F0502020204030203" pitchFamily="34" charset="0"/>
            <a:ea typeface="Lato" panose="020F0502020204030203" pitchFamily="34" charset="0"/>
            <a:cs typeface="Lato" panose="020F0502020204030203" pitchFamily="34" charset="0"/>
          </a:endParaRPr>
        </a:p>
      </dgm:t>
    </dgm:pt>
    <dgm:pt modelId="{B345549D-630C-7C41-8B73-CEACFDEC9383}" type="parTrans" cxnId="{67B2B97F-3CCC-144C-B138-E604D283AAB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D4DC70B-01AF-764F-BC73-103F901298FE}" type="sibTrans" cxnId="{67B2B97F-3CCC-144C-B138-E604D283AAB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C5CC986-B85D-D645-AA14-F35886403804}">
      <dgm:prSet/>
      <dgm:spPr/>
      <dgm:t>
        <a:bodyPr/>
        <a:lstStyle/>
        <a:p>
          <a:r>
            <a:rPr lang="de-DE">
              <a:latin typeface="Lato" panose="020F0502020204030203" pitchFamily="34" charset="0"/>
              <a:ea typeface="Lato" panose="020F0502020204030203" pitchFamily="34" charset="0"/>
              <a:cs typeface="Lato" panose="020F0502020204030203" pitchFamily="34" charset="0"/>
            </a:rPr>
            <a:t>Latvia</a:t>
          </a:r>
          <a:endParaRPr lang="de-DE" dirty="0">
            <a:latin typeface="Lato" panose="020F0502020204030203" pitchFamily="34" charset="0"/>
            <a:ea typeface="Lato" panose="020F0502020204030203" pitchFamily="34" charset="0"/>
            <a:cs typeface="Lato" panose="020F0502020204030203" pitchFamily="34" charset="0"/>
          </a:endParaRPr>
        </a:p>
      </dgm:t>
    </dgm:pt>
    <dgm:pt modelId="{00DF59D5-21E5-434D-8C4C-74EBBD60C8E8}" type="parTrans" cxnId="{4F0DDC2B-397E-814A-91E7-55F25753CE2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B6324BD-39FB-C246-BE64-B5C4F9267AFB}" type="sibTrans" cxnId="{4F0DDC2B-397E-814A-91E7-55F25753CE2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AA1996E-75D5-F842-8C22-1F297704A684}">
      <dgm:prSet/>
      <dgm:spPr/>
      <dgm:t>
        <a:bodyPr/>
        <a:lstStyle/>
        <a:p>
          <a:r>
            <a:rPr lang="de-DE">
              <a:latin typeface="Lato" panose="020F0502020204030203" pitchFamily="34" charset="0"/>
              <a:ea typeface="Lato" panose="020F0502020204030203" pitchFamily="34" charset="0"/>
              <a:cs typeface="Lato" panose="020F0502020204030203" pitchFamily="34" charset="0"/>
            </a:rPr>
            <a:t>Slovenia</a:t>
          </a:r>
          <a:endParaRPr lang="de-DE" dirty="0">
            <a:latin typeface="Lato" panose="020F0502020204030203" pitchFamily="34" charset="0"/>
            <a:ea typeface="Lato" panose="020F0502020204030203" pitchFamily="34" charset="0"/>
            <a:cs typeface="Lato" panose="020F0502020204030203" pitchFamily="34" charset="0"/>
          </a:endParaRPr>
        </a:p>
      </dgm:t>
    </dgm:pt>
    <dgm:pt modelId="{5AA672F5-37D6-9847-BA75-92DC25ABF9C2}" type="parTrans" cxnId="{C93F3E46-C305-9C48-A727-512734B6F4F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ED3F77C-A719-1846-B863-B9FE1BD85D6B}" type="sibTrans" cxnId="{C93F3E46-C305-9C48-A727-512734B6F4F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02FBCA4-B7D2-BE41-8615-A280F0607F9C}">
      <dgm:prSet/>
      <dgm:spPr/>
      <dgm:t>
        <a:bodyPr/>
        <a:lstStyle/>
        <a:p>
          <a:r>
            <a:rPr lang="de-DE">
              <a:latin typeface="Lato" panose="020F0502020204030203" pitchFamily="34" charset="0"/>
              <a:ea typeface="Lato" panose="020F0502020204030203" pitchFamily="34" charset="0"/>
              <a:cs typeface="Lato" panose="020F0502020204030203" pitchFamily="34" charset="0"/>
            </a:rPr>
            <a:t>Serbia</a:t>
          </a:r>
          <a:endParaRPr lang="de-DE" dirty="0">
            <a:latin typeface="Lato" panose="020F0502020204030203" pitchFamily="34" charset="0"/>
            <a:ea typeface="Lato" panose="020F0502020204030203" pitchFamily="34" charset="0"/>
            <a:cs typeface="Lato" panose="020F0502020204030203" pitchFamily="34" charset="0"/>
          </a:endParaRPr>
        </a:p>
      </dgm:t>
    </dgm:pt>
    <dgm:pt modelId="{3F08EC10-F98A-6D45-9590-8C6054A995FA}" type="parTrans" cxnId="{F3BFF862-8AE2-EE46-B6CC-44E6E707069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B686D17-4597-EA4C-83C0-E9605DBB1E36}" type="sibTrans" cxnId="{F3BFF862-8AE2-EE46-B6CC-44E6E707069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2314BC6-1C66-42F2-BBED-5932D0951853}" type="pres">
      <dgm:prSet presAssocID="{D461D884-3481-4125-B413-28D978BE311F}" presName="Name0" presStyleCnt="0">
        <dgm:presLayoutVars>
          <dgm:dir/>
          <dgm:animLvl val="lvl"/>
          <dgm:resizeHandles val="exact"/>
        </dgm:presLayoutVars>
      </dgm:prSet>
      <dgm:spPr/>
      <dgm:t>
        <a:bodyPr/>
        <a:lstStyle/>
        <a:p>
          <a:endParaRPr lang="en-US"/>
        </a:p>
      </dgm:t>
    </dgm:pt>
    <dgm:pt modelId="{89074753-3717-41FE-8F17-014D7D76B222}" type="pres">
      <dgm:prSet presAssocID="{7ABC7FE3-E87E-4F19-ADF7-0A624A06EC37}" presName="composite" presStyleCnt="0"/>
      <dgm:spPr/>
    </dgm:pt>
    <dgm:pt modelId="{8FB6BB4F-7871-4C36-B84A-395F6FC99FF7}" type="pres">
      <dgm:prSet presAssocID="{7ABC7FE3-E87E-4F19-ADF7-0A624A06EC37}" presName="parTx" presStyleLbl="node1" presStyleIdx="0" presStyleCnt="7">
        <dgm:presLayoutVars>
          <dgm:chMax val="0"/>
          <dgm:chPref val="0"/>
          <dgm:bulletEnabled val="1"/>
        </dgm:presLayoutVars>
      </dgm:prSet>
      <dgm:spPr>
        <a:prstGeom prst="homePlate">
          <a:avLst/>
        </a:prstGeom>
      </dgm:spPr>
      <dgm:t>
        <a:bodyPr/>
        <a:lstStyle/>
        <a:p>
          <a:endParaRPr lang="en-US"/>
        </a:p>
      </dgm:t>
    </dgm:pt>
    <dgm:pt modelId="{66F10B1A-3501-4DFA-8BFB-87B4DFD13A5C}" type="pres">
      <dgm:prSet presAssocID="{7ABC7FE3-E87E-4F19-ADF7-0A624A06EC37}" presName="desTx" presStyleLbl="revTx" presStyleIdx="0" presStyleCnt="7">
        <dgm:presLayoutVars>
          <dgm:bulletEnabled val="1"/>
        </dgm:presLayoutVars>
      </dgm:prSet>
      <dgm:spPr/>
      <dgm:t>
        <a:bodyPr/>
        <a:lstStyle/>
        <a:p>
          <a:endParaRPr lang="en-US"/>
        </a:p>
      </dgm:t>
    </dgm:pt>
    <dgm:pt modelId="{E762C26E-3681-4139-A772-99AA3C079171}" type="pres">
      <dgm:prSet presAssocID="{65C4EF03-795E-418F-8424-DC50893DF959}" presName="space" presStyleCnt="0"/>
      <dgm:spPr/>
    </dgm:pt>
    <dgm:pt modelId="{9F7B3865-450A-4E2A-A916-D9456453B3CA}" type="pres">
      <dgm:prSet presAssocID="{3EE741DD-D79D-45DD-8DF5-A02CE1DACC05}" presName="composite" presStyleCnt="0"/>
      <dgm:spPr/>
    </dgm:pt>
    <dgm:pt modelId="{E9FCDCC0-651E-41C1-BC85-6F4B81D37BB3}" type="pres">
      <dgm:prSet presAssocID="{3EE741DD-D79D-45DD-8DF5-A02CE1DACC05}" presName="parTx" presStyleLbl="node1" presStyleIdx="1" presStyleCnt="7">
        <dgm:presLayoutVars>
          <dgm:chMax val="0"/>
          <dgm:chPref val="0"/>
          <dgm:bulletEnabled val="1"/>
        </dgm:presLayoutVars>
      </dgm:prSet>
      <dgm:spPr/>
      <dgm:t>
        <a:bodyPr/>
        <a:lstStyle/>
        <a:p>
          <a:endParaRPr lang="en-US"/>
        </a:p>
      </dgm:t>
    </dgm:pt>
    <dgm:pt modelId="{844799D5-867A-496F-81F2-3D4792CBC134}" type="pres">
      <dgm:prSet presAssocID="{3EE741DD-D79D-45DD-8DF5-A02CE1DACC05}" presName="desTx" presStyleLbl="revTx" presStyleIdx="1" presStyleCnt="7">
        <dgm:presLayoutVars>
          <dgm:bulletEnabled val="1"/>
        </dgm:presLayoutVars>
      </dgm:prSet>
      <dgm:spPr/>
      <dgm:t>
        <a:bodyPr/>
        <a:lstStyle/>
        <a:p>
          <a:endParaRPr lang="en-US"/>
        </a:p>
      </dgm:t>
    </dgm:pt>
    <dgm:pt modelId="{707BE17F-408C-4EA1-BA86-926DB14C7EDD}" type="pres">
      <dgm:prSet presAssocID="{BBCB416E-FB6F-46CB-8D59-ABD437AB7D4F}" presName="space" presStyleCnt="0"/>
      <dgm:spPr/>
    </dgm:pt>
    <dgm:pt modelId="{FA2313EE-886F-4548-9A7A-92AE081B46CE}" type="pres">
      <dgm:prSet presAssocID="{545AC1B2-AB1D-4D76-B285-2CFD3C697C1F}" presName="composite" presStyleCnt="0"/>
      <dgm:spPr/>
    </dgm:pt>
    <dgm:pt modelId="{7F614891-4631-4E27-9A40-153D755B18B5}" type="pres">
      <dgm:prSet presAssocID="{545AC1B2-AB1D-4D76-B285-2CFD3C697C1F}" presName="parTx" presStyleLbl="node1" presStyleIdx="2" presStyleCnt="7">
        <dgm:presLayoutVars>
          <dgm:chMax val="0"/>
          <dgm:chPref val="0"/>
          <dgm:bulletEnabled val="1"/>
        </dgm:presLayoutVars>
      </dgm:prSet>
      <dgm:spPr/>
      <dgm:t>
        <a:bodyPr/>
        <a:lstStyle/>
        <a:p>
          <a:endParaRPr lang="en-US"/>
        </a:p>
      </dgm:t>
    </dgm:pt>
    <dgm:pt modelId="{76B178BA-2813-43BE-928F-CDB764877E17}" type="pres">
      <dgm:prSet presAssocID="{545AC1B2-AB1D-4D76-B285-2CFD3C697C1F}" presName="desTx" presStyleLbl="revTx" presStyleIdx="2" presStyleCnt="7">
        <dgm:presLayoutVars>
          <dgm:bulletEnabled val="1"/>
        </dgm:presLayoutVars>
      </dgm:prSet>
      <dgm:spPr/>
      <dgm:t>
        <a:bodyPr/>
        <a:lstStyle/>
        <a:p>
          <a:endParaRPr lang="en-US"/>
        </a:p>
      </dgm:t>
    </dgm:pt>
    <dgm:pt modelId="{EEC21F0C-A976-4D11-A402-0D71394B25A9}" type="pres">
      <dgm:prSet presAssocID="{6E0E8024-05AB-4F1F-87BA-3F5BF8F4117E}" presName="space" presStyleCnt="0"/>
      <dgm:spPr/>
    </dgm:pt>
    <dgm:pt modelId="{887DA82E-D217-4BFC-BF30-015CFE1C6D91}" type="pres">
      <dgm:prSet presAssocID="{D57C84B3-860B-4982-915F-236A5DD2E240}" presName="composite" presStyleCnt="0"/>
      <dgm:spPr/>
    </dgm:pt>
    <dgm:pt modelId="{39363535-93B7-4DDB-9D27-746867C07BA0}" type="pres">
      <dgm:prSet presAssocID="{D57C84B3-860B-4982-915F-236A5DD2E240}" presName="parTx" presStyleLbl="node1" presStyleIdx="3" presStyleCnt="7">
        <dgm:presLayoutVars>
          <dgm:chMax val="0"/>
          <dgm:chPref val="0"/>
          <dgm:bulletEnabled val="1"/>
        </dgm:presLayoutVars>
      </dgm:prSet>
      <dgm:spPr/>
      <dgm:t>
        <a:bodyPr/>
        <a:lstStyle/>
        <a:p>
          <a:endParaRPr lang="en-US"/>
        </a:p>
      </dgm:t>
    </dgm:pt>
    <dgm:pt modelId="{9AA88039-045B-4AC6-BAC8-0A77F67C26E4}" type="pres">
      <dgm:prSet presAssocID="{D57C84B3-860B-4982-915F-236A5DD2E240}" presName="desTx" presStyleLbl="revTx" presStyleIdx="3" presStyleCnt="7">
        <dgm:presLayoutVars>
          <dgm:bulletEnabled val="1"/>
        </dgm:presLayoutVars>
      </dgm:prSet>
      <dgm:spPr/>
      <dgm:t>
        <a:bodyPr/>
        <a:lstStyle/>
        <a:p>
          <a:endParaRPr lang="en-US"/>
        </a:p>
      </dgm:t>
    </dgm:pt>
    <dgm:pt modelId="{17887AD6-204A-4E08-8740-8317B5AED6B4}" type="pres">
      <dgm:prSet presAssocID="{D91DAE18-2731-4C2B-B2FE-7B89561E1DAB}" presName="space" presStyleCnt="0"/>
      <dgm:spPr/>
    </dgm:pt>
    <dgm:pt modelId="{4451109A-1DDC-4F39-B6CE-3564C2B70989}" type="pres">
      <dgm:prSet presAssocID="{9CE307EB-AC04-4B79-B38B-939359E759FD}" presName="composite" presStyleCnt="0"/>
      <dgm:spPr/>
    </dgm:pt>
    <dgm:pt modelId="{9F771942-F9C7-4F84-907D-10C59A014315}" type="pres">
      <dgm:prSet presAssocID="{9CE307EB-AC04-4B79-B38B-939359E759FD}" presName="parTx" presStyleLbl="node1" presStyleIdx="4" presStyleCnt="7">
        <dgm:presLayoutVars>
          <dgm:chMax val="0"/>
          <dgm:chPref val="0"/>
          <dgm:bulletEnabled val="1"/>
        </dgm:presLayoutVars>
      </dgm:prSet>
      <dgm:spPr/>
      <dgm:t>
        <a:bodyPr/>
        <a:lstStyle/>
        <a:p>
          <a:endParaRPr lang="en-US"/>
        </a:p>
      </dgm:t>
    </dgm:pt>
    <dgm:pt modelId="{C2C117EC-E94F-4CFA-B117-1A85DC724342}" type="pres">
      <dgm:prSet presAssocID="{9CE307EB-AC04-4B79-B38B-939359E759FD}" presName="desTx" presStyleLbl="revTx" presStyleIdx="4" presStyleCnt="7">
        <dgm:presLayoutVars>
          <dgm:bulletEnabled val="1"/>
        </dgm:presLayoutVars>
      </dgm:prSet>
      <dgm:spPr/>
      <dgm:t>
        <a:bodyPr/>
        <a:lstStyle/>
        <a:p>
          <a:endParaRPr lang="en-US"/>
        </a:p>
      </dgm:t>
    </dgm:pt>
    <dgm:pt modelId="{3E9911AD-E9CD-46AD-A72D-5FE3CA90CA02}" type="pres">
      <dgm:prSet presAssocID="{A5EDD836-40CC-4A5B-893E-CD1A83B43908}" presName="space" presStyleCnt="0"/>
      <dgm:spPr/>
    </dgm:pt>
    <dgm:pt modelId="{185D6599-F192-4469-B3CB-ADC73EF48702}" type="pres">
      <dgm:prSet presAssocID="{A8139756-28E6-479E-A184-2472174323C9}" presName="composite" presStyleCnt="0"/>
      <dgm:spPr/>
    </dgm:pt>
    <dgm:pt modelId="{B8EB0F50-DF75-4692-96D0-6DEBD6698BE4}" type="pres">
      <dgm:prSet presAssocID="{A8139756-28E6-479E-A184-2472174323C9}" presName="parTx" presStyleLbl="node1" presStyleIdx="5" presStyleCnt="7">
        <dgm:presLayoutVars>
          <dgm:chMax val="0"/>
          <dgm:chPref val="0"/>
          <dgm:bulletEnabled val="1"/>
        </dgm:presLayoutVars>
      </dgm:prSet>
      <dgm:spPr/>
      <dgm:t>
        <a:bodyPr/>
        <a:lstStyle/>
        <a:p>
          <a:endParaRPr lang="en-US"/>
        </a:p>
      </dgm:t>
    </dgm:pt>
    <dgm:pt modelId="{31EBEFBF-A6F5-47EF-8647-29FCC13DB930}" type="pres">
      <dgm:prSet presAssocID="{A8139756-28E6-479E-A184-2472174323C9}" presName="desTx" presStyleLbl="revTx" presStyleIdx="5" presStyleCnt="7">
        <dgm:presLayoutVars>
          <dgm:bulletEnabled val="1"/>
        </dgm:presLayoutVars>
      </dgm:prSet>
      <dgm:spPr/>
      <dgm:t>
        <a:bodyPr/>
        <a:lstStyle/>
        <a:p>
          <a:endParaRPr lang="en-US"/>
        </a:p>
      </dgm:t>
    </dgm:pt>
    <dgm:pt modelId="{0C11CA33-0659-434F-A183-3F7653A7B284}" type="pres">
      <dgm:prSet presAssocID="{6B58E479-C08D-4F49-A623-134361D60C6A}" presName="space" presStyleCnt="0"/>
      <dgm:spPr/>
    </dgm:pt>
    <dgm:pt modelId="{DD199130-3356-AA48-AE5B-7E6A5A216207}" type="pres">
      <dgm:prSet presAssocID="{D8914A17-0905-B04D-AD6C-3C63ECF8D276}" presName="composite" presStyleCnt="0"/>
      <dgm:spPr/>
    </dgm:pt>
    <dgm:pt modelId="{4F1008F1-CB22-D44D-847A-6EECEDDE992F}" type="pres">
      <dgm:prSet presAssocID="{D8914A17-0905-B04D-AD6C-3C63ECF8D276}" presName="parTx" presStyleLbl="node1" presStyleIdx="6" presStyleCnt="7">
        <dgm:presLayoutVars>
          <dgm:chMax val="0"/>
          <dgm:chPref val="0"/>
          <dgm:bulletEnabled val="1"/>
        </dgm:presLayoutVars>
      </dgm:prSet>
      <dgm:spPr/>
      <dgm:t>
        <a:bodyPr/>
        <a:lstStyle/>
        <a:p>
          <a:endParaRPr lang="en-US"/>
        </a:p>
      </dgm:t>
    </dgm:pt>
    <dgm:pt modelId="{0D1FE696-AB5F-734D-9842-55A92C55575B}" type="pres">
      <dgm:prSet presAssocID="{D8914A17-0905-B04D-AD6C-3C63ECF8D276}" presName="desTx" presStyleLbl="revTx" presStyleIdx="6" presStyleCnt="7">
        <dgm:presLayoutVars>
          <dgm:bulletEnabled val="1"/>
        </dgm:presLayoutVars>
      </dgm:prSet>
      <dgm:spPr/>
      <dgm:t>
        <a:bodyPr/>
        <a:lstStyle/>
        <a:p>
          <a:endParaRPr lang="en-US"/>
        </a:p>
      </dgm:t>
    </dgm:pt>
  </dgm:ptLst>
  <dgm:cxnLst>
    <dgm:cxn modelId="{F3BFF862-8AE2-EE46-B6CC-44E6E7070698}" srcId="{D8914A17-0905-B04D-AD6C-3C63ECF8D276}" destId="{202FBCA4-B7D2-BE41-8615-A280F0607F9C}" srcOrd="3" destOrd="0" parTransId="{3F08EC10-F98A-6D45-9590-8C6054A995FA}" sibTransId="{AB686D17-4597-EA4C-83C0-E9605DBB1E36}"/>
    <dgm:cxn modelId="{26527401-77DF-47DC-AC60-49D1A3D6A9D7}" srcId="{D461D884-3481-4125-B413-28D978BE311F}" destId="{9CE307EB-AC04-4B79-B38B-939359E759FD}" srcOrd="4" destOrd="0" parTransId="{0A14E5CB-EC8B-4636-81F9-59F7244D9169}" sibTransId="{A5EDD836-40CC-4A5B-893E-CD1A83B43908}"/>
    <dgm:cxn modelId="{0BF529FF-15D0-4975-AB6C-7952374352EB}" type="presOf" srcId="{3EE741DD-D79D-45DD-8DF5-A02CE1DACC05}" destId="{E9FCDCC0-651E-41C1-BC85-6F4B81D37BB3}" srcOrd="0" destOrd="0" presId="urn:microsoft.com/office/officeart/2005/8/layout/chevron1"/>
    <dgm:cxn modelId="{9F99D4E7-04EE-4605-938D-0C1A56D56DCE}" type="presOf" srcId="{A8139756-28E6-479E-A184-2472174323C9}" destId="{B8EB0F50-DF75-4692-96D0-6DEBD6698BE4}" srcOrd="0" destOrd="0" presId="urn:microsoft.com/office/officeart/2005/8/layout/chevron1"/>
    <dgm:cxn modelId="{1A084B1A-08A1-44FC-BEEB-D86E6320D0D9}" type="presOf" srcId="{D461D884-3481-4125-B413-28D978BE311F}" destId="{82314BC6-1C66-42F2-BBED-5932D0951853}" srcOrd="0" destOrd="0" presId="urn:microsoft.com/office/officeart/2005/8/layout/chevron1"/>
    <dgm:cxn modelId="{04EC1FBC-18E7-425F-97C8-6D194F2A5E1F}" srcId="{7ABC7FE3-E87E-4F19-ADF7-0A624A06EC37}" destId="{6A2C6886-5171-4E75-986E-C6C132A85936}" srcOrd="0" destOrd="0" parTransId="{A3F37007-901D-483C-A964-BC46A1893A2C}" sibTransId="{4CF32A8B-89EA-4C54-BBB9-74CED99124CB}"/>
    <dgm:cxn modelId="{C93F3E46-C305-9C48-A727-512734B6F4FF}" srcId="{D8914A17-0905-B04D-AD6C-3C63ECF8D276}" destId="{9AA1996E-75D5-F842-8C22-1F297704A684}" srcOrd="2" destOrd="0" parTransId="{5AA672F5-37D6-9847-BA75-92DC25ABF9C2}" sibTransId="{4ED3F77C-A719-1846-B863-B9FE1BD85D6B}"/>
    <dgm:cxn modelId="{0B0D50D9-8169-420F-A5E3-0DD70BEC3D4A}" srcId="{9CE307EB-AC04-4B79-B38B-939359E759FD}" destId="{36ED42D9-C349-44A5-AA9A-28547FE4FF25}" srcOrd="0" destOrd="0" parTransId="{CE2839A0-4BB7-4C2A-9081-D5F7E50A3483}" sibTransId="{1B6C436B-4D84-41AA-9C72-D71FCFA2CABC}"/>
    <dgm:cxn modelId="{FBEDF11E-B3B2-4244-83B5-BEC0FB274D12}" type="presOf" srcId="{D8914A17-0905-B04D-AD6C-3C63ECF8D276}" destId="{4F1008F1-CB22-D44D-847A-6EECEDDE992F}" srcOrd="0" destOrd="0" presId="urn:microsoft.com/office/officeart/2005/8/layout/chevron1"/>
    <dgm:cxn modelId="{500260B8-8A0B-434B-AE45-F03276A2F95A}" type="presOf" srcId="{FC4FF558-5D4D-4477-A845-7A9B750095B8}" destId="{844799D5-867A-496F-81F2-3D4792CBC134}" srcOrd="0" destOrd="1" presId="urn:microsoft.com/office/officeart/2005/8/layout/chevron1"/>
    <dgm:cxn modelId="{0C281471-5F49-4FC1-B7F0-0CE6A2BE776D}" srcId="{D57C84B3-860B-4982-915F-236A5DD2E240}" destId="{AF33F100-4D6F-4C52-BCA4-BA8A509889BE}" srcOrd="0" destOrd="0" parTransId="{49C253D4-D280-4D5C-BEF0-D61F64339CD7}" sibTransId="{94E7C6AF-91A0-45A2-A0E0-24CCB24086E5}"/>
    <dgm:cxn modelId="{0EED62C9-F2F0-4177-B032-E5888EC5189E}" srcId="{D461D884-3481-4125-B413-28D978BE311F}" destId="{D57C84B3-860B-4982-915F-236A5DD2E240}" srcOrd="3" destOrd="0" parTransId="{5CCB9D26-3C29-4DD1-910E-E416833EAB67}" sibTransId="{D91DAE18-2731-4C2B-B2FE-7B89561E1DAB}"/>
    <dgm:cxn modelId="{860B1B1F-E78B-4688-815D-0340EE9342EE}" type="presOf" srcId="{7ABC7FE3-E87E-4F19-ADF7-0A624A06EC37}" destId="{8FB6BB4F-7871-4C36-B84A-395F6FC99FF7}" srcOrd="0" destOrd="0" presId="urn:microsoft.com/office/officeart/2005/8/layout/chevron1"/>
    <dgm:cxn modelId="{EAE778BE-1B09-4C84-B184-8D7752AA83B5}" srcId="{D461D884-3481-4125-B413-28D978BE311F}" destId="{7ABC7FE3-E87E-4F19-ADF7-0A624A06EC37}" srcOrd="0" destOrd="0" parTransId="{1FDB6262-2C96-4A65-85B9-218ABF8AF190}" sibTransId="{65C4EF03-795E-418F-8424-DC50893DF959}"/>
    <dgm:cxn modelId="{76C93815-42D5-4CF8-A7AB-4D47BE7140C8}" srcId="{D461D884-3481-4125-B413-28D978BE311F}" destId="{3EE741DD-D79D-45DD-8DF5-A02CE1DACC05}" srcOrd="1" destOrd="0" parTransId="{5B87CDE2-1F89-47DC-81B8-B0D02F951076}" sibTransId="{BBCB416E-FB6F-46CB-8D59-ABD437AB7D4F}"/>
    <dgm:cxn modelId="{7DB27B16-3BCB-490E-BE6F-7C3CFF4EA35E}" srcId="{D461D884-3481-4125-B413-28D978BE311F}" destId="{A8139756-28E6-479E-A184-2472174323C9}" srcOrd="5" destOrd="0" parTransId="{3D697AC5-FF17-4E1A-85E9-7E8FE2C884CB}" sibTransId="{6B58E479-C08D-4F49-A623-134361D60C6A}"/>
    <dgm:cxn modelId="{427A1339-D65C-FD41-897C-A59C6A5F0BBA}" type="presOf" srcId="{EC5CC986-B85D-D645-AA14-F35886403804}" destId="{0D1FE696-AB5F-734D-9842-55A92C55575B}" srcOrd="0" destOrd="1" presId="urn:microsoft.com/office/officeart/2005/8/layout/chevron1"/>
    <dgm:cxn modelId="{4CA4325D-A21D-46A6-B6D4-979B4E5427E4}" type="presOf" srcId="{6A2C6886-5171-4E75-986E-C6C132A85936}" destId="{66F10B1A-3501-4DFA-8BFB-87B4DFD13A5C}" srcOrd="0" destOrd="0" presId="urn:microsoft.com/office/officeart/2005/8/layout/chevron1"/>
    <dgm:cxn modelId="{52C06ACA-E9D9-4E12-AFAD-0F753BA651B2}" type="presOf" srcId="{545AC1B2-AB1D-4D76-B285-2CFD3C697C1F}" destId="{7F614891-4631-4E27-9A40-153D755B18B5}" srcOrd="0" destOrd="0" presId="urn:microsoft.com/office/officeart/2005/8/layout/chevron1"/>
    <dgm:cxn modelId="{EC5A0D48-1549-4F40-BA76-45D80A8B6726}" type="presOf" srcId="{202FBCA4-B7D2-BE41-8615-A280F0607F9C}" destId="{0D1FE696-AB5F-734D-9842-55A92C55575B}" srcOrd="0" destOrd="3" presId="urn:microsoft.com/office/officeart/2005/8/layout/chevron1"/>
    <dgm:cxn modelId="{4F0DDC2B-397E-814A-91E7-55F25753CE21}" srcId="{D8914A17-0905-B04D-AD6C-3C63ECF8D276}" destId="{EC5CC986-B85D-D645-AA14-F35886403804}" srcOrd="1" destOrd="0" parTransId="{00DF59D5-21E5-434D-8C4C-74EBBD60C8E8}" sibTransId="{6B6324BD-39FB-C246-BE64-B5C4F9267AFB}"/>
    <dgm:cxn modelId="{ACE630F1-C135-462C-A104-195B1A8657F9}" type="presOf" srcId="{AF33F100-4D6F-4C52-BCA4-BA8A509889BE}" destId="{9AA88039-045B-4AC6-BAC8-0A77F67C26E4}" srcOrd="0" destOrd="0" presId="urn:microsoft.com/office/officeart/2005/8/layout/chevron1"/>
    <dgm:cxn modelId="{A3C64E4E-F719-4EB6-81F4-0761DA066BEB}" type="presOf" srcId="{C65A2CCB-F127-4623-B3E6-AA79FD159BFA}" destId="{31EBEFBF-A6F5-47EF-8647-29FCC13DB930}" srcOrd="0" destOrd="0" presId="urn:microsoft.com/office/officeart/2005/8/layout/chevron1"/>
    <dgm:cxn modelId="{EABBD273-82E2-4DA4-B343-6B0B8EF25791}" type="presOf" srcId="{DAE79347-C83C-41D3-B7CA-9EB215DB40F1}" destId="{76B178BA-2813-43BE-928F-CDB764877E17}" srcOrd="0" destOrd="0" presId="urn:microsoft.com/office/officeart/2005/8/layout/chevron1"/>
    <dgm:cxn modelId="{CE36C163-1F8B-40BB-ACCE-3C3717F4A8E1}" srcId="{A8139756-28E6-479E-A184-2472174323C9}" destId="{2F008BEA-9A3A-4AB7-97B0-DBC2C0C9B4E6}" srcOrd="1" destOrd="0" parTransId="{E4412809-5756-4D4B-8520-682AF8024DAA}" sibTransId="{7BB7DC8D-8243-4A43-AACB-A4C7F94B3FCC}"/>
    <dgm:cxn modelId="{F2F98B3D-CF57-BC4E-BB56-C7FC0D1C925B}" srcId="{D461D884-3481-4125-B413-28D978BE311F}" destId="{D8914A17-0905-B04D-AD6C-3C63ECF8D276}" srcOrd="6" destOrd="0" parTransId="{AE66045D-496B-024B-AF51-ACB5DCBA6455}" sibTransId="{69874A67-B14E-3A41-87CC-E67198407B53}"/>
    <dgm:cxn modelId="{67B2B97F-3CCC-144C-B138-E604D283AAB0}" srcId="{D8914A17-0905-B04D-AD6C-3C63ECF8D276}" destId="{2C4741F7-7DB1-0F42-8B67-9EA4633FF40F}" srcOrd="0" destOrd="0" parTransId="{B345549D-630C-7C41-8B73-CEACFDEC9383}" sibTransId="{7D4DC70B-01AF-764F-BC73-103F901298FE}"/>
    <dgm:cxn modelId="{CA8C8C42-F044-4325-A519-C34EED86F165}" type="presOf" srcId="{AD6E9B72-9511-4AC1-B0B3-4FFFEFB318A0}" destId="{844799D5-867A-496F-81F2-3D4792CBC134}" srcOrd="0" destOrd="0" presId="urn:microsoft.com/office/officeart/2005/8/layout/chevron1"/>
    <dgm:cxn modelId="{9CFCE2FD-D76B-471D-8ED6-9D4E502CA30C}" type="presOf" srcId="{9CE307EB-AC04-4B79-B38B-939359E759FD}" destId="{9F771942-F9C7-4F84-907D-10C59A014315}" srcOrd="0" destOrd="0" presId="urn:microsoft.com/office/officeart/2005/8/layout/chevron1"/>
    <dgm:cxn modelId="{4ED78ADC-87CB-4845-9545-E0EEF24CA5E3}" srcId="{A8139756-28E6-479E-A184-2472174323C9}" destId="{C65A2CCB-F127-4623-B3E6-AA79FD159BFA}" srcOrd="0" destOrd="0" parTransId="{2A848E79-871C-47F9-A9A3-3168A0DAAE2E}" sibTransId="{9EC58FEF-BA06-466E-90F9-051DB5951E0C}"/>
    <dgm:cxn modelId="{BBDC945F-1910-4971-90CD-A168B4B5DEE3}" srcId="{3EE741DD-D79D-45DD-8DF5-A02CE1DACC05}" destId="{FC4FF558-5D4D-4477-A845-7A9B750095B8}" srcOrd="1" destOrd="0" parTransId="{EB69A966-3D23-4E2B-9C1A-35C92FCE4813}" sibTransId="{8FC47E6E-00F1-4104-8249-091A443E9B26}"/>
    <dgm:cxn modelId="{87EBF637-4C82-461B-AA90-6AA2839C4EEF}" type="presOf" srcId="{D57C84B3-860B-4982-915F-236A5DD2E240}" destId="{39363535-93B7-4DDB-9D27-746867C07BA0}" srcOrd="0" destOrd="0" presId="urn:microsoft.com/office/officeart/2005/8/layout/chevron1"/>
    <dgm:cxn modelId="{C46220D8-BC1A-4C38-A60C-DEB1321144D2}" type="presOf" srcId="{36ED42D9-C349-44A5-AA9A-28547FE4FF25}" destId="{C2C117EC-E94F-4CFA-B117-1A85DC724342}" srcOrd="0" destOrd="0" presId="urn:microsoft.com/office/officeart/2005/8/layout/chevron1"/>
    <dgm:cxn modelId="{10F25C36-F465-4EC3-BB2A-7FF339492F4C}" srcId="{3EE741DD-D79D-45DD-8DF5-A02CE1DACC05}" destId="{AD6E9B72-9511-4AC1-B0B3-4FFFEFB318A0}" srcOrd="0" destOrd="0" parTransId="{3DE996B5-1A4F-41F8-A21B-4A50E07975A1}" sibTransId="{9EF40F77-D00C-456B-BE1E-2B186C9B6687}"/>
    <dgm:cxn modelId="{6401E87F-4DBA-4CA9-B765-EA62818728F7}" srcId="{D461D884-3481-4125-B413-28D978BE311F}" destId="{545AC1B2-AB1D-4D76-B285-2CFD3C697C1F}" srcOrd="2" destOrd="0" parTransId="{08DCCB9E-F995-4DA2-B5D1-1F8ECAA23347}" sibTransId="{6E0E8024-05AB-4F1F-87BA-3F5BF8F4117E}"/>
    <dgm:cxn modelId="{A34DE894-386E-8444-9105-61F5C71BBF70}" type="presOf" srcId="{9AA1996E-75D5-F842-8C22-1F297704A684}" destId="{0D1FE696-AB5F-734D-9842-55A92C55575B}" srcOrd="0" destOrd="2" presId="urn:microsoft.com/office/officeart/2005/8/layout/chevron1"/>
    <dgm:cxn modelId="{508848B0-4322-49C2-91B8-19F910420B9E}" type="presOf" srcId="{2F008BEA-9A3A-4AB7-97B0-DBC2C0C9B4E6}" destId="{31EBEFBF-A6F5-47EF-8647-29FCC13DB930}" srcOrd="0" destOrd="1" presId="urn:microsoft.com/office/officeart/2005/8/layout/chevron1"/>
    <dgm:cxn modelId="{6E624062-C735-F54B-A591-B9035A72A52C}" type="presOf" srcId="{2C4741F7-7DB1-0F42-8B67-9EA4633FF40F}" destId="{0D1FE696-AB5F-734D-9842-55A92C55575B}" srcOrd="0" destOrd="0" presId="urn:microsoft.com/office/officeart/2005/8/layout/chevron1"/>
    <dgm:cxn modelId="{F53A0E35-F919-4D3F-B57F-0EB6392C5854}" srcId="{545AC1B2-AB1D-4D76-B285-2CFD3C697C1F}" destId="{DAE79347-C83C-41D3-B7CA-9EB215DB40F1}" srcOrd="0" destOrd="0" parTransId="{3908C3A4-A334-4031-81F4-C2C28A135F6C}" sibTransId="{4D94FA66-51E7-4BFD-B0F2-365CA0BAAD25}"/>
    <dgm:cxn modelId="{A460DA34-BA36-4D5F-A51B-2846CECA20A7}" type="presParOf" srcId="{82314BC6-1C66-42F2-BBED-5932D0951853}" destId="{89074753-3717-41FE-8F17-014D7D76B222}" srcOrd="0" destOrd="0" presId="urn:microsoft.com/office/officeart/2005/8/layout/chevron1"/>
    <dgm:cxn modelId="{6F699543-1EB1-4A4C-9BA5-7E2CC32FE5CA}" type="presParOf" srcId="{89074753-3717-41FE-8F17-014D7D76B222}" destId="{8FB6BB4F-7871-4C36-B84A-395F6FC99FF7}" srcOrd="0" destOrd="0" presId="urn:microsoft.com/office/officeart/2005/8/layout/chevron1"/>
    <dgm:cxn modelId="{293AE47E-D801-4488-8FA4-518ABC8CB91A}" type="presParOf" srcId="{89074753-3717-41FE-8F17-014D7D76B222}" destId="{66F10B1A-3501-4DFA-8BFB-87B4DFD13A5C}" srcOrd="1" destOrd="0" presId="urn:microsoft.com/office/officeart/2005/8/layout/chevron1"/>
    <dgm:cxn modelId="{88462956-100B-45B1-B597-1DA7D2FEF2AA}" type="presParOf" srcId="{82314BC6-1C66-42F2-BBED-5932D0951853}" destId="{E762C26E-3681-4139-A772-99AA3C079171}" srcOrd="1" destOrd="0" presId="urn:microsoft.com/office/officeart/2005/8/layout/chevron1"/>
    <dgm:cxn modelId="{B5401AF9-55C0-4599-BD4D-37F126D9BA5D}" type="presParOf" srcId="{82314BC6-1C66-42F2-BBED-5932D0951853}" destId="{9F7B3865-450A-4E2A-A916-D9456453B3CA}" srcOrd="2" destOrd="0" presId="urn:microsoft.com/office/officeart/2005/8/layout/chevron1"/>
    <dgm:cxn modelId="{CADA8A12-0673-4A7A-856D-7068319BEFC8}" type="presParOf" srcId="{9F7B3865-450A-4E2A-A916-D9456453B3CA}" destId="{E9FCDCC0-651E-41C1-BC85-6F4B81D37BB3}" srcOrd="0" destOrd="0" presId="urn:microsoft.com/office/officeart/2005/8/layout/chevron1"/>
    <dgm:cxn modelId="{1B9AA18D-6783-43B4-B609-57AB0586CDFE}" type="presParOf" srcId="{9F7B3865-450A-4E2A-A916-D9456453B3CA}" destId="{844799D5-867A-496F-81F2-3D4792CBC134}" srcOrd="1" destOrd="0" presId="urn:microsoft.com/office/officeart/2005/8/layout/chevron1"/>
    <dgm:cxn modelId="{BB886A13-53BE-4BB8-8F04-5BAFB69C9B78}" type="presParOf" srcId="{82314BC6-1C66-42F2-BBED-5932D0951853}" destId="{707BE17F-408C-4EA1-BA86-926DB14C7EDD}" srcOrd="3" destOrd="0" presId="urn:microsoft.com/office/officeart/2005/8/layout/chevron1"/>
    <dgm:cxn modelId="{8A13EF49-0390-4212-BCD0-7E71F34A9B89}" type="presParOf" srcId="{82314BC6-1C66-42F2-BBED-5932D0951853}" destId="{FA2313EE-886F-4548-9A7A-92AE081B46CE}" srcOrd="4" destOrd="0" presId="urn:microsoft.com/office/officeart/2005/8/layout/chevron1"/>
    <dgm:cxn modelId="{9E57F8E0-D659-48FC-AA2C-A867AD7B39C0}" type="presParOf" srcId="{FA2313EE-886F-4548-9A7A-92AE081B46CE}" destId="{7F614891-4631-4E27-9A40-153D755B18B5}" srcOrd="0" destOrd="0" presId="urn:microsoft.com/office/officeart/2005/8/layout/chevron1"/>
    <dgm:cxn modelId="{26C75E89-D209-4CCC-89BE-618A1422D707}" type="presParOf" srcId="{FA2313EE-886F-4548-9A7A-92AE081B46CE}" destId="{76B178BA-2813-43BE-928F-CDB764877E17}" srcOrd="1" destOrd="0" presId="urn:microsoft.com/office/officeart/2005/8/layout/chevron1"/>
    <dgm:cxn modelId="{D6383509-F4B3-405A-A3BE-F7A1AB5E8DA1}" type="presParOf" srcId="{82314BC6-1C66-42F2-BBED-5932D0951853}" destId="{EEC21F0C-A976-4D11-A402-0D71394B25A9}" srcOrd="5" destOrd="0" presId="urn:microsoft.com/office/officeart/2005/8/layout/chevron1"/>
    <dgm:cxn modelId="{C5BB2723-3579-47DE-B4F3-544A8106F1EE}" type="presParOf" srcId="{82314BC6-1C66-42F2-BBED-5932D0951853}" destId="{887DA82E-D217-4BFC-BF30-015CFE1C6D91}" srcOrd="6" destOrd="0" presId="urn:microsoft.com/office/officeart/2005/8/layout/chevron1"/>
    <dgm:cxn modelId="{158B6CE3-7566-484C-8319-53CB99A3F4B4}" type="presParOf" srcId="{887DA82E-D217-4BFC-BF30-015CFE1C6D91}" destId="{39363535-93B7-4DDB-9D27-746867C07BA0}" srcOrd="0" destOrd="0" presId="urn:microsoft.com/office/officeart/2005/8/layout/chevron1"/>
    <dgm:cxn modelId="{CB45638C-1DFB-403C-9321-EF4E0B8F9B9C}" type="presParOf" srcId="{887DA82E-D217-4BFC-BF30-015CFE1C6D91}" destId="{9AA88039-045B-4AC6-BAC8-0A77F67C26E4}" srcOrd="1" destOrd="0" presId="urn:microsoft.com/office/officeart/2005/8/layout/chevron1"/>
    <dgm:cxn modelId="{0A3ED2A3-256C-4F28-9390-50FBFF1F8C78}" type="presParOf" srcId="{82314BC6-1C66-42F2-BBED-5932D0951853}" destId="{17887AD6-204A-4E08-8740-8317B5AED6B4}" srcOrd="7" destOrd="0" presId="urn:microsoft.com/office/officeart/2005/8/layout/chevron1"/>
    <dgm:cxn modelId="{A43A683F-0854-4DDC-84AB-D274F1E4FB3A}" type="presParOf" srcId="{82314BC6-1C66-42F2-BBED-5932D0951853}" destId="{4451109A-1DDC-4F39-B6CE-3564C2B70989}" srcOrd="8" destOrd="0" presId="urn:microsoft.com/office/officeart/2005/8/layout/chevron1"/>
    <dgm:cxn modelId="{AD055736-AF5F-4BB5-A3C5-B0BD5B3D6F6F}" type="presParOf" srcId="{4451109A-1DDC-4F39-B6CE-3564C2B70989}" destId="{9F771942-F9C7-4F84-907D-10C59A014315}" srcOrd="0" destOrd="0" presId="urn:microsoft.com/office/officeart/2005/8/layout/chevron1"/>
    <dgm:cxn modelId="{511ACF84-15E6-4578-BF90-E94FBF63C540}" type="presParOf" srcId="{4451109A-1DDC-4F39-B6CE-3564C2B70989}" destId="{C2C117EC-E94F-4CFA-B117-1A85DC724342}" srcOrd="1" destOrd="0" presId="urn:microsoft.com/office/officeart/2005/8/layout/chevron1"/>
    <dgm:cxn modelId="{D45CCA0F-1DDA-44D9-9A73-0C0BEC0BFD55}" type="presParOf" srcId="{82314BC6-1C66-42F2-BBED-5932D0951853}" destId="{3E9911AD-E9CD-46AD-A72D-5FE3CA90CA02}" srcOrd="9" destOrd="0" presId="urn:microsoft.com/office/officeart/2005/8/layout/chevron1"/>
    <dgm:cxn modelId="{1AEDB3B8-D6FD-46FC-8D70-4D4F2B406382}" type="presParOf" srcId="{82314BC6-1C66-42F2-BBED-5932D0951853}" destId="{185D6599-F192-4469-B3CB-ADC73EF48702}" srcOrd="10" destOrd="0" presId="urn:microsoft.com/office/officeart/2005/8/layout/chevron1"/>
    <dgm:cxn modelId="{62DAC1BF-CD12-4D1B-822E-4870A7BBF3B5}" type="presParOf" srcId="{185D6599-F192-4469-B3CB-ADC73EF48702}" destId="{B8EB0F50-DF75-4692-96D0-6DEBD6698BE4}" srcOrd="0" destOrd="0" presId="urn:microsoft.com/office/officeart/2005/8/layout/chevron1"/>
    <dgm:cxn modelId="{190B73DB-D79C-49B8-A0A1-E32C71243ED6}" type="presParOf" srcId="{185D6599-F192-4469-B3CB-ADC73EF48702}" destId="{31EBEFBF-A6F5-47EF-8647-29FCC13DB930}" srcOrd="1" destOrd="0" presId="urn:microsoft.com/office/officeart/2005/8/layout/chevron1"/>
    <dgm:cxn modelId="{A23CB862-A8D7-354C-87EF-5CF54794DAD6}" type="presParOf" srcId="{82314BC6-1C66-42F2-BBED-5932D0951853}" destId="{0C11CA33-0659-434F-A183-3F7653A7B284}" srcOrd="11" destOrd="0" presId="urn:microsoft.com/office/officeart/2005/8/layout/chevron1"/>
    <dgm:cxn modelId="{13E0B78F-2C06-034D-92A4-C70C1A0AF770}" type="presParOf" srcId="{82314BC6-1C66-42F2-BBED-5932D0951853}" destId="{DD199130-3356-AA48-AE5B-7E6A5A216207}" srcOrd="12" destOrd="0" presId="urn:microsoft.com/office/officeart/2005/8/layout/chevron1"/>
    <dgm:cxn modelId="{5C25DF83-2FBE-634B-8E65-0BF646E2EB20}" type="presParOf" srcId="{DD199130-3356-AA48-AE5B-7E6A5A216207}" destId="{4F1008F1-CB22-D44D-847A-6EECEDDE992F}" srcOrd="0" destOrd="0" presId="urn:microsoft.com/office/officeart/2005/8/layout/chevron1"/>
    <dgm:cxn modelId="{750AA641-DE9A-9F43-8288-49C1F22903D3}" type="presParOf" srcId="{DD199130-3356-AA48-AE5B-7E6A5A216207}" destId="{0D1FE696-AB5F-734D-9842-55A92C55575B}"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1D884-3481-4125-B413-28D978BE311F}"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de-DE"/>
        </a:p>
      </dgm:t>
    </dgm:pt>
    <dgm:pt modelId="{68620C2A-C6F1-422F-AD40-2EAEDB6C9BCF}">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2013 </a:t>
          </a:r>
        </a:p>
      </dgm:t>
    </dgm:pt>
    <dgm:pt modelId="{44AEBF11-1C2C-4D48-A1B6-A6AC43F8047E}" type="sibTrans" cxnId="{EB5DCF88-8EBD-42EE-9727-5AAE1AF3598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0857E7BB-809A-4F55-A1B1-A6A34B52C538}" type="parTrans" cxnId="{EB5DCF88-8EBD-42EE-9727-5AAE1AF3598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96C19EC9-BA92-4B2C-A941-A166C59FC6DA}">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2014</a:t>
          </a:r>
        </a:p>
      </dgm:t>
    </dgm:pt>
    <dgm:pt modelId="{CDDA8932-C6F6-4B1F-9ADF-5B0779AFEBAC}" type="parTrans" cxnId="{66195076-B704-44A0-9FF4-ADD5D2E6BC21}">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99A2332B-7ACF-4434-8B2E-A5A962478101}" type="sibTrans" cxnId="{66195076-B704-44A0-9FF4-ADD5D2E6BC21}">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0652FBC-F047-44FC-A34C-AF9536CB4E63}">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2015</a:t>
          </a:r>
        </a:p>
      </dgm:t>
    </dgm:pt>
    <dgm:pt modelId="{CB767A70-FA64-4C2C-8057-7686EB6FFCFE}" type="parTrans" cxnId="{FD4EB2D5-E9C4-46AA-850F-8A234834CB2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06B13B8-1CB9-4158-A2D3-75D2C3EEE413}" type="sibTrans" cxnId="{FD4EB2D5-E9C4-46AA-850F-8A234834CB2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292688C3-C377-4523-9AAB-BDB26B4FB2D5}">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2016</a:t>
          </a:r>
        </a:p>
      </dgm:t>
    </dgm:pt>
    <dgm:pt modelId="{F5E155A6-0FFB-4A55-AAF8-CF4A0BD19341}" type="parTrans" cxnId="{F61587AD-1D6A-4150-80DD-FC55C7FF02F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057A2C9A-0275-4433-8AA6-0BB165CB0A7D}" type="sibTrans" cxnId="{F61587AD-1D6A-4150-80DD-FC55C7FF02F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F2A363D9-6ADF-4F28-8B4D-E3511CD1906B}">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2017</a:t>
          </a:r>
        </a:p>
      </dgm:t>
    </dgm:pt>
    <dgm:pt modelId="{1AC203DC-28E6-4E54-8EB7-A12B658B64F1}" type="parTrans" cxnId="{769EAC39-7CDA-4CEF-8CA1-4EA64FC9AFBD}">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47A2808-07FE-48B2-9FF0-6A718570CB8A}" type="sibTrans" cxnId="{769EAC39-7CDA-4CEF-8CA1-4EA64FC9AFBD}">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7F857F42-BAE4-441C-98F0-5C9FF60D38B8}">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2018</a:t>
          </a:r>
        </a:p>
      </dgm:t>
    </dgm:pt>
    <dgm:pt modelId="{70BE9BB4-929D-441D-8ECE-14E6CDEF08BB}" type="parTrans" cxnId="{FFFB3338-3F69-4C8F-BB51-9D634104D565}">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EAD1317D-9C39-4898-A508-9EB7CF7F570C}" type="sibTrans" cxnId="{FFFB3338-3F69-4C8F-BB51-9D634104D565}">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4526B98-102E-48A3-80BC-3FCEFE8047BF}">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2019</a:t>
          </a:r>
        </a:p>
      </dgm:t>
    </dgm:pt>
    <dgm:pt modelId="{49C9020E-C3B2-4004-A866-777C840A1864}" type="parTrans" cxnId="{582E4002-1DC3-4E76-BFB8-37A6B9EFACC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21DCF01C-3A56-4E5A-B284-4DB22B027241}" type="sibTrans" cxnId="{582E4002-1DC3-4E76-BFB8-37A6B9EFACC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6192624A-D80B-456E-9E34-991220A4DA6D}">
      <dgm:prSet/>
      <dgm:spPr/>
      <dgm:t>
        <a:bodyPr/>
        <a:lstStyle/>
        <a:p>
          <a:r>
            <a:rPr lang="de-DE" dirty="0" err="1">
              <a:latin typeface="Lato" panose="020F0502020204030203" pitchFamily="34" charset="0"/>
              <a:ea typeface="Lato" panose="020F0502020204030203" pitchFamily="34" charset="0"/>
              <a:cs typeface="Lato" panose="020F0502020204030203" pitchFamily="34" charset="0"/>
            </a:rPr>
            <a:t>Croatia</a:t>
          </a:r>
          <a:endParaRPr lang="de-DE" dirty="0">
            <a:latin typeface="Lato" panose="020F0502020204030203" pitchFamily="34" charset="0"/>
            <a:ea typeface="Lato" panose="020F0502020204030203" pitchFamily="34" charset="0"/>
            <a:cs typeface="Lato" panose="020F0502020204030203" pitchFamily="34" charset="0"/>
          </a:endParaRPr>
        </a:p>
      </dgm:t>
    </dgm:pt>
    <dgm:pt modelId="{095148E4-BAF7-42C3-BACC-F42BA4B25D9D}" type="parTrans" cxnId="{94C9D740-05DD-4E33-8AE3-245571F220E4}">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74D89BE-95B1-4DC2-92E0-E5160895C10C}" type="sibTrans" cxnId="{94C9D740-05DD-4E33-8AE3-245571F220E4}">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E6A56D8-101B-4F2F-B7B0-7668F0D72DF0}">
      <dgm:prSet/>
      <dgm:spPr/>
      <dgm:t>
        <a:bodyPr/>
        <a:lstStyle/>
        <a:p>
          <a:r>
            <a:rPr lang="de-DE" dirty="0">
              <a:latin typeface="Lato" panose="020F0502020204030203" pitchFamily="34" charset="0"/>
              <a:ea typeface="Lato" panose="020F0502020204030203" pitchFamily="34" charset="0"/>
              <a:cs typeface="Lato" panose="020F0502020204030203" pitchFamily="34" charset="0"/>
            </a:rPr>
            <a:t>Formal FEE </a:t>
          </a:r>
          <a:r>
            <a:rPr lang="de-DE" dirty="0" err="1">
              <a:latin typeface="Lato" panose="020F0502020204030203" pitchFamily="34" charset="0"/>
              <a:ea typeface="Lato" panose="020F0502020204030203" pitchFamily="34" charset="0"/>
              <a:cs typeface="Lato" panose="020F0502020204030203" pitchFamily="34" charset="0"/>
            </a:rPr>
            <a:t>EcoCampus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working</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group</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is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set</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up</a:t>
          </a:r>
          <a:endParaRPr lang="de-DE" dirty="0">
            <a:latin typeface="Lato" panose="020F0502020204030203" pitchFamily="34" charset="0"/>
            <a:ea typeface="Lato" panose="020F0502020204030203" pitchFamily="34" charset="0"/>
            <a:cs typeface="Lato" panose="020F0502020204030203" pitchFamily="34" charset="0"/>
          </a:endParaRPr>
        </a:p>
      </dgm:t>
    </dgm:pt>
    <dgm:pt modelId="{FBA9DDAE-9EDE-4C7E-9AE4-3EC85405AA51}" type="parTrans" cxnId="{9F2B9A99-F5E1-4622-9463-7A2A3BD83A0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887EC71-F4EE-4744-B0D5-A0A227EE696D}" type="sibTrans" cxnId="{9F2B9A99-F5E1-4622-9463-7A2A3BD83A0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CCED451F-DC3F-42D1-B4F3-C348736BBDC2}">
      <dgm:prSet/>
      <dgm:spPr/>
      <dgm:t>
        <a:bodyPr/>
        <a:lstStyle/>
        <a:p>
          <a:r>
            <a:rPr lang="en-US" dirty="0">
              <a:latin typeface="Lato" panose="020F0502020204030203" pitchFamily="34" charset="0"/>
              <a:ea typeface="Lato" panose="020F0502020204030203" pitchFamily="34" charset="0"/>
              <a:cs typeface="Lato" panose="020F0502020204030203" pitchFamily="34" charset="0"/>
            </a:rPr>
            <a:t>Pilot projects </a:t>
          </a:r>
          <a:r>
            <a:rPr lang="en-US" b="0" dirty="0">
              <a:latin typeface="Lato" panose="020F0502020204030203" pitchFamily="34" charset="0"/>
              <a:ea typeface="Lato" panose="020F0502020204030203" pitchFamily="34" charset="0"/>
              <a:cs typeface="Lato" panose="020F0502020204030203" pitchFamily="34" charset="0"/>
            </a:rPr>
            <a:t>Uganda, Malaysia </a:t>
          </a:r>
          <a:endParaRPr lang="de-DE" dirty="0">
            <a:latin typeface="Lato" panose="020F0502020204030203" pitchFamily="34" charset="0"/>
            <a:ea typeface="Lato" panose="020F0502020204030203" pitchFamily="34" charset="0"/>
            <a:cs typeface="Lato" panose="020F0502020204030203" pitchFamily="34" charset="0"/>
          </a:endParaRPr>
        </a:p>
      </dgm:t>
    </dgm:pt>
    <dgm:pt modelId="{86A67239-B96B-412E-92E8-E24B0C596D3C}" type="parTrans" cxnId="{30AA34A4-CD21-486D-B655-4DCA47889A7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8E2579D-0C44-412D-86DC-9E013E2DE8FE}" type="sibTrans" cxnId="{30AA34A4-CD21-486D-B655-4DCA47889A7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C342CF83-2086-4827-A2E1-6D6EC0932564}">
      <dgm:prSet/>
      <dgm:spPr/>
      <dgm:t>
        <a:bodyPr/>
        <a:lstStyle/>
        <a:p>
          <a:r>
            <a:rPr lang="en-US" b="0" dirty="0">
              <a:latin typeface="Lato" panose="020F0502020204030203" pitchFamily="34" charset="0"/>
              <a:ea typeface="Lato" panose="020F0502020204030203" pitchFamily="34" charset="0"/>
              <a:cs typeface="Lato" panose="020F0502020204030203" pitchFamily="34" charset="0"/>
            </a:rPr>
            <a:t>Puerto Rico </a:t>
          </a:r>
          <a:endParaRPr lang="de-DE" b="0" dirty="0">
            <a:latin typeface="Lato" panose="020F0502020204030203" pitchFamily="34" charset="0"/>
            <a:ea typeface="Lato" panose="020F0502020204030203" pitchFamily="34" charset="0"/>
            <a:cs typeface="Lato" panose="020F0502020204030203" pitchFamily="34" charset="0"/>
          </a:endParaRPr>
        </a:p>
      </dgm:t>
    </dgm:pt>
    <dgm:pt modelId="{5CFB4074-0C69-4D58-9823-8DC291342564}" type="parTrans" cxnId="{77D93586-88A9-4CEE-9B76-C62809F64262}">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7C7EBCA-E975-42BD-BA17-5822256A6A1D}" type="sibTrans" cxnId="{77D93586-88A9-4CEE-9B76-C62809F64262}">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F28380F-833E-46A1-BACC-0231084371FD}">
      <dgm:prSet/>
      <dgm:spPr/>
      <dgm:t>
        <a:bodyPr/>
        <a:lstStyle/>
        <a:p>
          <a:r>
            <a:rPr lang="de-DE" b="0" noProof="0" dirty="0">
              <a:latin typeface="Lato" panose="020F0502020204030203" pitchFamily="34" charset="0"/>
              <a:ea typeface="Lato" panose="020F0502020204030203" pitchFamily="34" charset="0"/>
              <a:cs typeface="Lato" panose="020F0502020204030203" pitchFamily="34" charset="0"/>
            </a:rPr>
            <a:t>USA </a:t>
          </a:r>
          <a:r>
            <a:rPr lang="de-DE" b="0" noProof="0" dirty="0" err="1">
              <a:latin typeface="Lato" panose="020F0502020204030203" pitchFamily="34" charset="0"/>
              <a:ea typeface="Lato" panose="020F0502020204030203" pitchFamily="34" charset="0"/>
              <a:cs typeface="Lato" panose="020F0502020204030203" pitchFamily="34" charset="0"/>
            </a:rPr>
            <a:t>and</a:t>
          </a:r>
          <a:r>
            <a:rPr lang="de-DE" b="0" noProof="0" dirty="0">
              <a:latin typeface="Lato" panose="020F0502020204030203" pitchFamily="34" charset="0"/>
              <a:ea typeface="Lato" panose="020F0502020204030203" pitchFamily="34" charset="0"/>
              <a:cs typeface="Lato" panose="020F0502020204030203" pitchFamily="34" charset="0"/>
            </a:rPr>
            <a:t> England </a:t>
          </a:r>
          <a:r>
            <a:rPr lang="de-DE" b="0" noProof="0" dirty="0" err="1">
              <a:latin typeface="Lato" panose="020F0502020204030203" pitchFamily="34" charset="0"/>
              <a:ea typeface="Lato" panose="020F0502020204030203" pitchFamily="34" charset="0"/>
              <a:cs typeface="Lato" panose="020F0502020204030203" pitchFamily="34" charset="0"/>
            </a:rPr>
            <a:t>launch</a:t>
          </a:r>
          <a:r>
            <a:rPr lang="de-DE" b="0" noProof="0" dirty="0">
              <a:latin typeface="Lato" panose="020F0502020204030203" pitchFamily="34" charset="0"/>
              <a:ea typeface="Lato" panose="020F0502020204030203" pitchFamily="34" charset="0"/>
              <a:cs typeface="Lato" panose="020F0502020204030203" pitchFamily="34" charset="0"/>
            </a:rPr>
            <a:t> </a:t>
          </a:r>
          <a:r>
            <a:rPr lang="de-DE" b="0" noProof="0" dirty="0" err="1">
              <a:latin typeface="Lato" panose="020F0502020204030203" pitchFamily="34" charset="0"/>
              <a:ea typeface="Lato" panose="020F0502020204030203" pitchFamily="34" charset="0"/>
              <a:cs typeface="Lato" panose="020F0502020204030203" pitchFamily="34" charset="0"/>
            </a:rPr>
            <a:t>the</a:t>
          </a:r>
          <a:r>
            <a:rPr lang="de-DE" b="0" noProof="0" dirty="0">
              <a:latin typeface="Lato" panose="020F0502020204030203" pitchFamily="34" charset="0"/>
              <a:ea typeface="Lato" panose="020F0502020204030203" pitchFamily="34" charset="0"/>
              <a:cs typeface="Lato" panose="020F0502020204030203" pitchFamily="34" charset="0"/>
            </a:rPr>
            <a:t> FEE </a:t>
          </a:r>
          <a:r>
            <a:rPr lang="de-DE" b="0" noProof="0" dirty="0" err="1">
              <a:latin typeface="Lato" panose="020F0502020204030203" pitchFamily="34" charset="0"/>
              <a:ea typeface="Lato" panose="020F0502020204030203" pitchFamily="34" charset="0"/>
              <a:cs typeface="Lato" panose="020F0502020204030203" pitchFamily="34" charset="0"/>
            </a:rPr>
            <a:t>EcoCampus</a:t>
          </a:r>
          <a:endParaRPr lang="de-DE" b="0" noProof="0" dirty="0">
            <a:latin typeface="Lato" panose="020F0502020204030203" pitchFamily="34" charset="0"/>
            <a:ea typeface="Lato" panose="020F0502020204030203" pitchFamily="34" charset="0"/>
            <a:cs typeface="Lato" panose="020F0502020204030203" pitchFamily="34" charset="0"/>
          </a:endParaRPr>
        </a:p>
      </dgm:t>
    </dgm:pt>
    <dgm:pt modelId="{75E79D85-5F04-415C-9A6B-F571C7FBF517}" type="parTrans" cxnId="{4AAA007B-CD0D-4FA5-94F2-AE08186E57C0}">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5985A49C-1763-4A0F-97EF-12CE7CC18ED5}" type="sibTrans" cxnId="{4AAA007B-CD0D-4FA5-94F2-AE08186E57C0}">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3E8B539-C8B3-1046-93F7-237ECD470215}">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Spain</a:t>
          </a:r>
        </a:p>
      </dgm:t>
    </dgm:pt>
    <dgm:pt modelId="{CD0CCD66-9C9B-C84D-90D3-C41099A94434}" type="parTrans" cxnId="{49ADD1C4-DDDA-7C4F-9A2E-36B5B1BAEC6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78CAA50-E415-2F42-BB0B-D868FF9DF006}" type="sibTrans" cxnId="{49ADD1C4-DDDA-7C4F-9A2E-36B5B1BAEC6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79B4198-E159-6D47-8DD0-3CB10AA232A7}">
      <dgm:prSet/>
      <dgm:spPr/>
      <dgm:t>
        <a:bodyPr/>
        <a:lstStyle/>
        <a:p>
          <a:r>
            <a:rPr lang="de-DE">
              <a:latin typeface="Lato" panose="020F0502020204030203" pitchFamily="34" charset="0"/>
              <a:ea typeface="Lato" panose="020F0502020204030203" pitchFamily="34" charset="0"/>
              <a:cs typeface="Lato" panose="020F0502020204030203" pitchFamily="34" charset="0"/>
            </a:rPr>
            <a:t>Singapore</a:t>
          </a:r>
          <a:endParaRPr lang="de-DE" dirty="0">
            <a:latin typeface="Lato" panose="020F0502020204030203" pitchFamily="34" charset="0"/>
            <a:ea typeface="Lato" panose="020F0502020204030203" pitchFamily="34" charset="0"/>
            <a:cs typeface="Lato" panose="020F0502020204030203" pitchFamily="34" charset="0"/>
          </a:endParaRPr>
        </a:p>
      </dgm:t>
    </dgm:pt>
    <dgm:pt modelId="{7D9101E8-68A1-A44D-A5EB-7E3D3ACD8225}" type="parTrans" cxnId="{696AB333-C643-5A44-B8C2-4FDD6CF1F72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37DD5E2-5AC8-D449-A840-A8E96833A347}" type="sibTrans" cxnId="{696AB333-C643-5A44-B8C2-4FDD6CF1F72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5ADA72EE-B378-6945-9DB0-DEE338EF7637}">
      <dgm:prSet/>
      <dgm:spPr/>
      <dgm:t>
        <a:bodyPr/>
        <a:lstStyle/>
        <a:p>
          <a:r>
            <a:rPr lang="de-DE">
              <a:latin typeface="Lato" panose="020F0502020204030203" pitchFamily="34" charset="0"/>
              <a:ea typeface="Lato" panose="020F0502020204030203" pitchFamily="34" charset="0"/>
              <a:cs typeface="Lato" panose="020F0502020204030203" pitchFamily="34" charset="0"/>
            </a:rPr>
            <a:t>Bermuda</a:t>
          </a:r>
          <a:endParaRPr lang="de-DE" dirty="0">
            <a:latin typeface="Lato" panose="020F0502020204030203" pitchFamily="34" charset="0"/>
            <a:ea typeface="Lato" panose="020F0502020204030203" pitchFamily="34" charset="0"/>
            <a:cs typeface="Lato" panose="020F0502020204030203" pitchFamily="34" charset="0"/>
          </a:endParaRPr>
        </a:p>
      </dgm:t>
    </dgm:pt>
    <dgm:pt modelId="{9D5D92A4-03F4-5148-8B81-C769A8E06499}" type="parTrans" cxnId="{4AD6EB6A-1E00-A243-923C-3AB0F950589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BD35707-2324-904C-8866-C2155F371622}" type="sibTrans" cxnId="{4AD6EB6A-1E00-A243-923C-3AB0F950589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EA07A60-9698-AE49-825E-6FCBE0D45E05}">
      <dgm:prSet/>
      <dgm:spPr/>
      <dgm:t>
        <a:bodyPr/>
        <a:lstStyle/>
        <a:p>
          <a:r>
            <a:rPr lang="de-DE">
              <a:latin typeface="Lato" panose="020F0502020204030203" pitchFamily="34" charset="0"/>
              <a:ea typeface="Lato" panose="020F0502020204030203" pitchFamily="34" charset="0"/>
              <a:cs typeface="Lato" panose="020F0502020204030203" pitchFamily="34" charset="0"/>
            </a:rPr>
            <a:t>The First International Meeting of FEE EcoCampus is held in Lisbon, several other countries join via live stream</a:t>
          </a:r>
          <a:endParaRPr lang="de-DE" dirty="0">
            <a:latin typeface="Lato" panose="020F0502020204030203" pitchFamily="34" charset="0"/>
            <a:ea typeface="Lato" panose="020F0502020204030203" pitchFamily="34" charset="0"/>
            <a:cs typeface="Lato" panose="020F0502020204030203" pitchFamily="34" charset="0"/>
          </a:endParaRPr>
        </a:p>
      </dgm:t>
    </dgm:pt>
    <dgm:pt modelId="{9C2B2B1D-40C6-4C49-BEF0-7B1C6888890C}" type="parTrans" cxnId="{D890E4E5-B457-8841-B50D-0BBD6CF1BE7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A29B5D5-7DCC-034D-A452-BF05DD415EF2}" type="sibTrans" cxnId="{D890E4E5-B457-8841-B50D-0BBD6CF1BE7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9003EC0-7AAB-4847-B874-8225AD27E2DE}">
      <dgm:prSet/>
      <dgm:spPr/>
      <dgm:t>
        <a:bodyPr/>
        <a:lstStyle/>
        <a:p>
          <a:r>
            <a:rPr lang="en-US" dirty="0">
              <a:latin typeface="Lato" panose="020F0502020204030203" pitchFamily="34" charset="0"/>
              <a:ea typeface="Lato" panose="020F0502020204030203" pitchFamily="34" charset="0"/>
              <a:cs typeface="Lato" panose="020F0502020204030203" pitchFamily="34" charset="0"/>
            </a:rPr>
            <a:t>FEE </a:t>
          </a:r>
          <a:r>
            <a:rPr lang="en-US" dirty="0" err="1">
              <a:latin typeface="Lato" panose="020F0502020204030203" pitchFamily="34" charset="0"/>
              <a:ea typeface="Lato" panose="020F0502020204030203" pitchFamily="34" charset="0"/>
              <a:cs typeface="Lato" panose="020F0502020204030203" pitchFamily="34" charset="0"/>
            </a:rPr>
            <a:t>EcoCampus</a:t>
          </a:r>
          <a:r>
            <a:rPr lang="en-US" dirty="0">
              <a:latin typeface="Lato" panose="020F0502020204030203" pitchFamily="34" charset="0"/>
              <a:ea typeface="Lato" panose="020F0502020204030203" pitchFamily="34" charset="0"/>
              <a:cs typeface="Lato" panose="020F0502020204030203" pitchFamily="34" charset="0"/>
            </a:rPr>
            <a:t> is one of the tertiary education sustainability networks that forms a Global Alliance</a:t>
          </a:r>
          <a:endParaRPr lang="de-DE" dirty="0">
            <a:latin typeface="Lato" panose="020F0502020204030203" pitchFamily="34" charset="0"/>
            <a:ea typeface="Lato" panose="020F0502020204030203" pitchFamily="34" charset="0"/>
            <a:cs typeface="Lato" panose="020F0502020204030203" pitchFamily="34" charset="0"/>
          </a:endParaRPr>
        </a:p>
      </dgm:t>
    </dgm:pt>
    <dgm:pt modelId="{3891D859-BD7C-8348-A69D-94E257093C58}" type="parTrans" cxnId="{8954EE66-73D7-4E44-914C-12EA09AF51E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1105C7D-0714-A945-A618-173860888234}" type="sibTrans" cxnId="{8954EE66-73D7-4E44-914C-12EA09AF51E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35AD221-8D1A-CC4A-950F-0E307769D4C5}">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Cork University Hospital (CUH) in Ireland is the first hospital in the world to be awarded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D1E7D777-AA59-6244-AE33-FE15986C9C2D}" type="parTrans" cxnId="{4EC4232A-4A85-5945-8983-E46ED8AF506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6A8B478-DF4F-C648-AB45-8D9D3C0EE255}" type="sibTrans" cxnId="{4EC4232A-4A85-5945-8983-E46ED8AF506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2314BC6-1C66-42F2-BBED-5932D0951853}" type="pres">
      <dgm:prSet presAssocID="{D461D884-3481-4125-B413-28D978BE311F}" presName="Name0" presStyleCnt="0">
        <dgm:presLayoutVars>
          <dgm:dir/>
          <dgm:animLvl val="lvl"/>
          <dgm:resizeHandles val="exact"/>
        </dgm:presLayoutVars>
      </dgm:prSet>
      <dgm:spPr/>
      <dgm:t>
        <a:bodyPr/>
        <a:lstStyle/>
        <a:p>
          <a:endParaRPr lang="en-US"/>
        </a:p>
      </dgm:t>
    </dgm:pt>
    <dgm:pt modelId="{976F1D06-DC4E-4D97-87A3-E0FFF56D77CC}" type="pres">
      <dgm:prSet presAssocID="{68620C2A-C6F1-422F-AD40-2EAEDB6C9BCF}" presName="composite" presStyleCnt="0"/>
      <dgm:spPr/>
    </dgm:pt>
    <dgm:pt modelId="{ADD79197-5615-445F-874B-7D422C7EF553}" type="pres">
      <dgm:prSet presAssocID="{68620C2A-C6F1-422F-AD40-2EAEDB6C9BCF}" presName="parTx" presStyleLbl="node1" presStyleIdx="0" presStyleCnt="7">
        <dgm:presLayoutVars>
          <dgm:chMax val="0"/>
          <dgm:chPref val="0"/>
          <dgm:bulletEnabled val="1"/>
        </dgm:presLayoutVars>
      </dgm:prSet>
      <dgm:spPr>
        <a:prstGeom prst="homePlate">
          <a:avLst/>
        </a:prstGeom>
      </dgm:spPr>
      <dgm:t>
        <a:bodyPr/>
        <a:lstStyle/>
        <a:p>
          <a:endParaRPr lang="en-US"/>
        </a:p>
      </dgm:t>
    </dgm:pt>
    <dgm:pt modelId="{4C5087FB-6FE0-4DEB-B673-65CD0B00F1AE}" type="pres">
      <dgm:prSet presAssocID="{68620C2A-C6F1-422F-AD40-2EAEDB6C9BCF}" presName="desTx" presStyleLbl="revTx" presStyleIdx="0" presStyleCnt="7">
        <dgm:presLayoutVars>
          <dgm:bulletEnabled val="1"/>
        </dgm:presLayoutVars>
      </dgm:prSet>
      <dgm:spPr/>
      <dgm:t>
        <a:bodyPr/>
        <a:lstStyle/>
        <a:p>
          <a:endParaRPr lang="en-US"/>
        </a:p>
      </dgm:t>
    </dgm:pt>
    <dgm:pt modelId="{3DFFCEC9-645D-481F-BE1F-5B8F49363ACB}" type="pres">
      <dgm:prSet presAssocID="{44AEBF11-1C2C-4D48-A1B6-A6AC43F8047E}" presName="space" presStyleCnt="0"/>
      <dgm:spPr/>
    </dgm:pt>
    <dgm:pt modelId="{FBF13C04-B1CB-4D79-904F-A6E8FDE30045}" type="pres">
      <dgm:prSet presAssocID="{96C19EC9-BA92-4B2C-A941-A166C59FC6DA}" presName="composite" presStyleCnt="0"/>
      <dgm:spPr/>
    </dgm:pt>
    <dgm:pt modelId="{E9550C02-31C7-47A8-85E5-9F3548521209}" type="pres">
      <dgm:prSet presAssocID="{96C19EC9-BA92-4B2C-A941-A166C59FC6DA}" presName="parTx" presStyleLbl="node1" presStyleIdx="1" presStyleCnt="7">
        <dgm:presLayoutVars>
          <dgm:chMax val="0"/>
          <dgm:chPref val="0"/>
          <dgm:bulletEnabled val="1"/>
        </dgm:presLayoutVars>
      </dgm:prSet>
      <dgm:spPr/>
      <dgm:t>
        <a:bodyPr/>
        <a:lstStyle/>
        <a:p>
          <a:endParaRPr lang="en-US"/>
        </a:p>
      </dgm:t>
    </dgm:pt>
    <dgm:pt modelId="{433659F4-EC1E-48E0-BF8A-680249D2AF59}" type="pres">
      <dgm:prSet presAssocID="{96C19EC9-BA92-4B2C-A941-A166C59FC6DA}" presName="desTx" presStyleLbl="revTx" presStyleIdx="1" presStyleCnt="7">
        <dgm:presLayoutVars>
          <dgm:bulletEnabled val="1"/>
        </dgm:presLayoutVars>
      </dgm:prSet>
      <dgm:spPr/>
      <dgm:t>
        <a:bodyPr/>
        <a:lstStyle/>
        <a:p>
          <a:endParaRPr lang="en-US"/>
        </a:p>
      </dgm:t>
    </dgm:pt>
    <dgm:pt modelId="{4197967B-D284-4A81-B44E-45BA0B20E1E5}" type="pres">
      <dgm:prSet presAssocID="{99A2332B-7ACF-4434-8B2E-A5A962478101}" presName="space" presStyleCnt="0"/>
      <dgm:spPr/>
    </dgm:pt>
    <dgm:pt modelId="{09FF1B9A-5E9B-42C4-82D6-915CD3140F4A}" type="pres">
      <dgm:prSet presAssocID="{30652FBC-F047-44FC-A34C-AF9536CB4E63}" presName="composite" presStyleCnt="0"/>
      <dgm:spPr/>
    </dgm:pt>
    <dgm:pt modelId="{FCD2254F-D26E-49EF-9E5E-96E749A04DE4}" type="pres">
      <dgm:prSet presAssocID="{30652FBC-F047-44FC-A34C-AF9536CB4E63}" presName="parTx" presStyleLbl="node1" presStyleIdx="2" presStyleCnt="7">
        <dgm:presLayoutVars>
          <dgm:chMax val="0"/>
          <dgm:chPref val="0"/>
          <dgm:bulletEnabled val="1"/>
        </dgm:presLayoutVars>
      </dgm:prSet>
      <dgm:spPr/>
      <dgm:t>
        <a:bodyPr/>
        <a:lstStyle/>
        <a:p>
          <a:endParaRPr lang="en-US"/>
        </a:p>
      </dgm:t>
    </dgm:pt>
    <dgm:pt modelId="{28E74F43-8E4F-41B9-A2C5-0DF71CA7ECBC}" type="pres">
      <dgm:prSet presAssocID="{30652FBC-F047-44FC-A34C-AF9536CB4E63}" presName="desTx" presStyleLbl="revTx" presStyleIdx="2" presStyleCnt="7">
        <dgm:presLayoutVars>
          <dgm:bulletEnabled val="1"/>
        </dgm:presLayoutVars>
      </dgm:prSet>
      <dgm:spPr/>
      <dgm:t>
        <a:bodyPr/>
        <a:lstStyle/>
        <a:p>
          <a:endParaRPr lang="en-US"/>
        </a:p>
      </dgm:t>
    </dgm:pt>
    <dgm:pt modelId="{D35E21F6-8D8B-4F5D-ACB6-71169362DD6C}" type="pres">
      <dgm:prSet presAssocID="{306B13B8-1CB9-4158-A2D3-75D2C3EEE413}" presName="space" presStyleCnt="0"/>
      <dgm:spPr/>
    </dgm:pt>
    <dgm:pt modelId="{1903266B-3C6D-452E-B2AF-FF6562338450}" type="pres">
      <dgm:prSet presAssocID="{292688C3-C377-4523-9AAB-BDB26B4FB2D5}" presName="composite" presStyleCnt="0"/>
      <dgm:spPr/>
    </dgm:pt>
    <dgm:pt modelId="{D1BA91FC-8785-4EAC-BDAB-7DA9BE0DF015}" type="pres">
      <dgm:prSet presAssocID="{292688C3-C377-4523-9AAB-BDB26B4FB2D5}" presName="parTx" presStyleLbl="node1" presStyleIdx="3" presStyleCnt="7">
        <dgm:presLayoutVars>
          <dgm:chMax val="0"/>
          <dgm:chPref val="0"/>
          <dgm:bulletEnabled val="1"/>
        </dgm:presLayoutVars>
      </dgm:prSet>
      <dgm:spPr/>
      <dgm:t>
        <a:bodyPr/>
        <a:lstStyle/>
        <a:p>
          <a:endParaRPr lang="en-US"/>
        </a:p>
      </dgm:t>
    </dgm:pt>
    <dgm:pt modelId="{19597C10-F65D-4DD0-A3C4-D9D83F0DC41B}" type="pres">
      <dgm:prSet presAssocID="{292688C3-C377-4523-9AAB-BDB26B4FB2D5}" presName="desTx" presStyleLbl="revTx" presStyleIdx="3" presStyleCnt="7">
        <dgm:presLayoutVars>
          <dgm:bulletEnabled val="1"/>
        </dgm:presLayoutVars>
      </dgm:prSet>
      <dgm:spPr/>
      <dgm:t>
        <a:bodyPr/>
        <a:lstStyle/>
        <a:p>
          <a:endParaRPr lang="en-US"/>
        </a:p>
      </dgm:t>
    </dgm:pt>
    <dgm:pt modelId="{41A4DF41-32B8-456A-B475-8BA88F60736A}" type="pres">
      <dgm:prSet presAssocID="{057A2C9A-0275-4433-8AA6-0BB165CB0A7D}" presName="space" presStyleCnt="0"/>
      <dgm:spPr/>
    </dgm:pt>
    <dgm:pt modelId="{4EB49CE1-B012-431E-9941-F5A02F2530D3}" type="pres">
      <dgm:prSet presAssocID="{F2A363D9-6ADF-4F28-8B4D-E3511CD1906B}" presName="composite" presStyleCnt="0"/>
      <dgm:spPr/>
    </dgm:pt>
    <dgm:pt modelId="{E446DE7E-105B-47CE-A1AF-C0C436D01A56}" type="pres">
      <dgm:prSet presAssocID="{F2A363D9-6ADF-4F28-8B4D-E3511CD1906B}" presName="parTx" presStyleLbl="node1" presStyleIdx="4" presStyleCnt="7">
        <dgm:presLayoutVars>
          <dgm:chMax val="0"/>
          <dgm:chPref val="0"/>
          <dgm:bulletEnabled val="1"/>
        </dgm:presLayoutVars>
      </dgm:prSet>
      <dgm:spPr/>
      <dgm:t>
        <a:bodyPr/>
        <a:lstStyle/>
        <a:p>
          <a:endParaRPr lang="en-US"/>
        </a:p>
      </dgm:t>
    </dgm:pt>
    <dgm:pt modelId="{DFD8AFD7-4A71-4721-BF05-36919E0E2937}" type="pres">
      <dgm:prSet presAssocID="{F2A363D9-6ADF-4F28-8B4D-E3511CD1906B}" presName="desTx" presStyleLbl="revTx" presStyleIdx="4" presStyleCnt="7">
        <dgm:presLayoutVars>
          <dgm:bulletEnabled val="1"/>
        </dgm:presLayoutVars>
      </dgm:prSet>
      <dgm:spPr/>
      <dgm:t>
        <a:bodyPr/>
        <a:lstStyle/>
        <a:p>
          <a:endParaRPr lang="en-US"/>
        </a:p>
      </dgm:t>
    </dgm:pt>
    <dgm:pt modelId="{9F5B5393-9B8F-4C26-8542-C5ACF719EE97}" type="pres">
      <dgm:prSet presAssocID="{D47A2808-07FE-48B2-9FF0-6A718570CB8A}" presName="space" presStyleCnt="0"/>
      <dgm:spPr/>
    </dgm:pt>
    <dgm:pt modelId="{7EB1D11E-FDB8-474B-9F60-BEAD0A5CACAB}" type="pres">
      <dgm:prSet presAssocID="{7F857F42-BAE4-441C-98F0-5C9FF60D38B8}" presName="composite" presStyleCnt="0"/>
      <dgm:spPr/>
    </dgm:pt>
    <dgm:pt modelId="{2AEF6CDA-0233-49BC-9126-C766922218D7}" type="pres">
      <dgm:prSet presAssocID="{7F857F42-BAE4-441C-98F0-5C9FF60D38B8}" presName="parTx" presStyleLbl="node1" presStyleIdx="5" presStyleCnt="7">
        <dgm:presLayoutVars>
          <dgm:chMax val="0"/>
          <dgm:chPref val="0"/>
          <dgm:bulletEnabled val="1"/>
        </dgm:presLayoutVars>
      </dgm:prSet>
      <dgm:spPr/>
      <dgm:t>
        <a:bodyPr/>
        <a:lstStyle/>
        <a:p>
          <a:endParaRPr lang="en-US"/>
        </a:p>
      </dgm:t>
    </dgm:pt>
    <dgm:pt modelId="{C952AA27-E7A5-4EE2-BBC8-0C15139036EA}" type="pres">
      <dgm:prSet presAssocID="{7F857F42-BAE4-441C-98F0-5C9FF60D38B8}" presName="desTx" presStyleLbl="revTx" presStyleIdx="5" presStyleCnt="7">
        <dgm:presLayoutVars>
          <dgm:bulletEnabled val="1"/>
        </dgm:presLayoutVars>
      </dgm:prSet>
      <dgm:spPr/>
      <dgm:t>
        <a:bodyPr/>
        <a:lstStyle/>
        <a:p>
          <a:endParaRPr lang="en-US"/>
        </a:p>
      </dgm:t>
    </dgm:pt>
    <dgm:pt modelId="{29F2DDBE-E38A-4502-816D-7B96031A354A}" type="pres">
      <dgm:prSet presAssocID="{EAD1317D-9C39-4898-A508-9EB7CF7F570C}" presName="space" presStyleCnt="0"/>
      <dgm:spPr/>
    </dgm:pt>
    <dgm:pt modelId="{542EA994-0108-4425-A4E9-D7CBA95948F3}" type="pres">
      <dgm:prSet presAssocID="{44526B98-102E-48A3-80BC-3FCEFE8047BF}" presName="composite" presStyleCnt="0"/>
      <dgm:spPr/>
    </dgm:pt>
    <dgm:pt modelId="{F41B7554-1DBA-49D5-BEDE-C994D397BA45}" type="pres">
      <dgm:prSet presAssocID="{44526B98-102E-48A3-80BC-3FCEFE8047BF}" presName="parTx" presStyleLbl="node1" presStyleIdx="6" presStyleCnt="7">
        <dgm:presLayoutVars>
          <dgm:chMax val="0"/>
          <dgm:chPref val="0"/>
          <dgm:bulletEnabled val="1"/>
        </dgm:presLayoutVars>
      </dgm:prSet>
      <dgm:spPr/>
      <dgm:t>
        <a:bodyPr/>
        <a:lstStyle/>
        <a:p>
          <a:endParaRPr lang="en-US"/>
        </a:p>
      </dgm:t>
    </dgm:pt>
    <dgm:pt modelId="{40AEE993-3C16-4676-A307-BF09BA4EFF97}" type="pres">
      <dgm:prSet presAssocID="{44526B98-102E-48A3-80BC-3FCEFE8047BF}" presName="desTx" presStyleLbl="revTx" presStyleIdx="6" presStyleCnt="7">
        <dgm:presLayoutVars>
          <dgm:bulletEnabled val="1"/>
        </dgm:presLayoutVars>
      </dgm:prSet>
      <dgm:spPr/>
      <dgm:t>
        <a:bodyPr/>
        <a:lstStyle/>
        <a:p>
          <a:endParaRPr lang="en-US"/>
        </a:p>
      </dgm:t>
    </dgm:pt>
  </dgm:ptLst>
  <dgm:cxnLst>
    <dgm:cxn modelId="{8BF07D11-1041-E744-84D4-A436F5CCED78}" type="presOf" srcId="{9EA07A60-9698-AE49-825E-6FCBE0D45E05}" destId="{4C5087FB-6FE0-4DEB-B673-65CD0B00F1AE}" srcOrd="0" destOrd="3" presId="urn:microsoft.com/office/officeart/2005/8/layout/chevron1"/>
    <dgm:cxn modelId="{54BBC162-7771-4D9F-B8E4-D66796ED9382}" type="presOf" srcId="{68620C2A-C6F1-422F-AD40-2EAEDB6C9BCF}" destId="{ADD79197-5615-445F-874B-7D422C7EF553}" srcOrd="0" destOrd="0" presId="urn:microsoft.com/office/officeart/2005/8/layout/chevron1"/>
    <dgm:cxn modelId="{9F2B9A99-F5E1-4622-9463-7A2A3BD83A07}" srcId="{30652FBC-F047-44FC-A34C-AF9536CB4E63}" destId="{DE6A56D8-101B-4F2F-B7B0-7668F0D72DF0}" srcOrd="0" destOrd="0" parTransId="{FBA9DDAE-9EDE-4C7E-9AE4-3EC85405AA51}" sibTransId="{3887EC71-F4EE-4744-B0D5-A0A227EE696D}"/>
    <dgm:cxn modelId="{4AAA007B-CD0D-4FA5-94F2-AE08186E57C0}" srcId="{44526B98-102E-48A3-80BC-3FCEFE8047BF}" destId="{DF28380F-833E-46A1-BACC-0231084371FD}" srcOrd="0" destOrd="0" parTransId="{75E79D85-5F04-415C-9A6B-F571C7FBF517}" sibTransId="{5985A49C-1763-4A0F-97EF-12CE7CC18ED5}"/>
    <dgm:cxn modelId="{FAB43075-DC1D-4E4C-A72E-0EFFE93E9174}" type="presOf" srcId="{6192624A-D80B-456E-9E34-991220A4DA6D}" destId="{433659F4-EC1E-48E0-BF8A-680249D2AF59}" srcOrd="0" destOrd="0" presId="urn:microsoft.com/office/officeart/2005/8/layout/chevron1"/>
    <dgm:cxn modelId="{487B2F96-9967-40E5-9B29-44F644DA70BF}" type="presOf" srcId="{96C19EC9-BA92-4B2C-A941-A166C59FC6DA}" destId="{E9550C02-31C7-47A8-85E5-9F3548521209}" srcOrd="0" destOrd="0" presId="urn:microsoft.com/office/officeart/2005/8/layout/chevron1"/>
    <dgm:cxn modelId="{4AF15F2B-F7EA-47C1-B1B0-2B203A90BED7}" type="presOf" srcId="{292688C3-C377-4523-9AAB-BDB26B4FB2D5}" destId="{D1BA91FC-8785-4EAC-BDAB-7DA9BE0DF015}" srcOrd="0" destOrd="0" presId="urn:microsoft.com/office/officeart/2005/8/layout/chevron1"/>
    <dgm:cxn modelId="{F6E2FEA8-4F3E-473B-8621-A2D5506896BD}" type="presOf" srcId="{DF28380F-833E-46A1-BACC-0231084371FD}" destId="{40AEE993-3C16-4676-A307-BF09BA4EFF97}" srcOrd="0" destOrd="0" presId="urn:microsoft.com/office/officeart/2005/8/layout/chevron1"/>
    <dgm:cxn modelId="{30AA34A4-CD21-486D-B655-4DCA47889A7B}" srcId="{F2A363D9-6ADF-4F28-8B4D-E3511CD1906B}" destId="{CCED451F-DC3F-42D1-B4F3-C348736BBDC2}" srcOrd="0" destOrd="0" parTransId="{86A67239-B96B-412E-92E8-E24B0C596D3C}" sibTransId="{D8E2579D-0C44-412D-86DC-9E013E2DE8FE}"/>
    <dgm:cxn modelId="{21BD69B3-5B05-4F76-8B45-098EAE9AED39}" type="presOf" srcId="{44526B98-102E-48A3-80BC-3FCEFE8047BF}" destId="{F41B7554-1DBA-49D5-BEDE-C994D397BA45}" srcOrd="0" destOrd="0" presId="urn:microsoft.com/office/officeart/2005/8/layout/chevron1"/>
    <dgm:cxn modelId="{C82326E7-5C71-44F0-B93A-C4252126EF4E}" type="presOf" srcId="{CCED451F-DC3F-42D1-B4F3-C348736BBDC2}" destId="{DFD8AFD7-4A71-4721-BF05-36919E0E2937}" srcOrd="0" destOrd="0" presId="urn:microsoft.com/office/officeart/2005/8/layout/chevron1"/>
    <dgm:cxn modelId="{769EAC39-7CDA-4CEF-8CA1-4EA64FC9AFBD}" srcId="{D461D884-3481-4125-B413-28D978BE311F}" destId="{F2A363D9-6ADF-4F28-8B4D-E3511CD1906B}" srcOrd="4" destOrd="0" parTransId="{1AC203DC-28E6-4E54-8EB7-A12B658B64F1}" sibTransId="{D47A2808-07FE-48B2-9FF0-6A718570CB8A}"/>
    <dgm:cxn modelId="{EB5DCF88-8EBD-42EE-9727-5AAE1AF3598B}" srcId="{D461D884-3481-4125-B413-28D978BE311F}" destId="{68620C2A-C6F1-422F-AD40-2EAEDB6C9BCF}" srcOrd="0" destOrd="0" parTransId="{0857E7BB-809A-4F55-A1B1-A6A34B52C538}" sibTransId="{44AEBF11-1C2C-4D48-A1B6-A6AC43F8047E}"/>
    <dgm:cxn modelId="{FFFB3338-3F69-4C8F-BB51-9D634104D565}" srcId="{D461D884-3481-4125-B413-28D978BE311F}" destId="{7F857F42-BAE4-441C-98F0-5C9FF60D38B8}" srcOrd="5" destOrd="0" parTransId="{70BE9BB4-929D-441D-8ECE-14E6CDEF08BB}" sibTransId="{EAD1317D-9C39-4898-A508-9EB7CF7F570C}"/>
    <dgm:cxn modelId="{696AB333-C643-5A44-B8C2-4FDD6CF1F725}" srcId="{68620C2A-C6F1-422F-AD40-2EAEDB6C9BCF}" destId="{079B4198-E159-6D47-8DD0-3CB10AA232A7}" srcOrd="1" destOrd="0" parTransId="{7D9101E8-68A1-A44D-A5EB-7E3D3ACD8225}" sibTransId="{A37DD5E2-5AC8-D449-A840-A8E96833A347}"/>
    <dgm:cxn modelId="{D890E4E5-B457-8841-B50D-0BBD6CF1BE78}" srcId="{68620C2A-C6F1-422F-AD40-2EAEDB6C9BCF}" destId="{9EA07A60-9698-AE49-825E-6FCBE0D45E05}" srcOrd="3" destOrd="0" parTransId="{9C2B2B1D-40C6-4C49-BEF0-7B1C6888890C}" sibTransId="{6A29B5D5-7DCC-034D-A452-BF05DD415EF2}"/>
    <dgm:cxn modelId="{77D93586-88A9-4CEE-9B76-C62809F64262}" srcId="{7F857F42-BAE4-441C-98F0-5C9FF60D38B8}" destId="{C342CF83-2086-4827-A2E1-6D6EC0932564}" srcOrd="0" destOrd="0" parTransId="{5CFB4074-0C69-4D58-9823-8DC291342564}" sibTransId="{47C7EBCA-E975-42BD-BA17-5822256A6A1D}"/>
    <dgm:cxn modelId="{4EC4232A-4A85-5945-8983-E46ED8AF506D}" srcId="{292688C3-C377-4523-9AAB-BDB26B4FB2D5}" destId="{935AD221-8D1A-CC4A-950F-0E307769D4C5}" srcOrd="0" destOrd="0" parTransId="{D1E7D777-AA59-6244-AE33-FE15986C9C2D}" sibTransId="{16A8B478-DF4F-C648-AB45-8D9D3C0EE255}"/>
    <dgm:cxn modelId="{81E27472-5078-4761-80A9-AD4D60448497}" type="presOf" srcId="{30652FBC-F047-44FC-A34C-AF9536CB4E63}" destId="{FCD2254F-D26E-49EF-9E5E-96E749A04DE4}" srcOrd="0" destOrd="0" presId="urn:microsoft.com/office/officeart/2005/8/layout/chevron1"/>
    <dgm:cxn modelId="{8954EE66-73D7-4E44-914C-12EA09AF51E3}" srcId="{30652FBC-F047-44FC-A34C-AF9536CB4E63}" destId="{A9003EC0-7AAB-4847-B874-8225AD27E2DE}" srcOrd="1" destOrd="0" parTransId="{3891D859-BD7C-8348-A69D-94E257093C58}" sibTransId="{11105C7D-0714-A945-A618-173860888234}"/>
    <dgm:cxn modelId="{94C9D740-05DD-4E33-8AE3-245571F220E4}" srcId="{96C19EC9-BA92-4B2C-A941-A166C59FC6DA}" destId="{6192624A-D80B-456E-9E34-991220A4DA6D}" srcOrd="0" destOrd="0" parTransId="{095148E4-BAF7-42C3-BACC-F42BA4B25D9D}" sibTransId="{374D89BE-95B1-4DC2-92E0-E5160895C10C}"/>
    <dgm:cxn modelId="{718E4B45-D718-4151-85FC-6667AFB41941}" type="presOf" srcId="{C342CF83-2086-4827-A2E1-6D6EC0932564}" destId="{C952AA27-E7A5-4EE2-BBC8-0C15139036EA}" srcOrd="0" destOrd="0" presId="urn:microsoft.com/office/officeart/2005/8/layout/chevron1"/>
    <dgm:cxn modelId="{A065AE97-8D61-0946-AE8F-E7BA7721CD30}" type="presOf" srcId="{935AD221-8D1A-CC4A-950F-0E307769D4C5}" destId="{19597C10-F65D-4DD0-A3C4-D9D83F0DC41B}" srcOrd="0" destOrd="0" presId="urn:microsoft.com/office/officeart/2005/8/layout/chevron1"/>
    <dgm:cxn modelId="{A4FA704A-809D-BE42-86CB-CEEE0DEF3F5C}" type="presOf" srcId="{5ADA72EE-B378-6945-9DB0-DEE338EF7637}" destId="{4C5087FB-6FE0-4DEB-B673-65CD0B00F1AE}" srcOrd="0" destOrd="2" presId="urn:microsoft.com/office/officeart/2005/8/layout/chevron1"/>
    <dgm:cxn modelId="{66195076-B704-44A0-9FF4-ADD5D2E6BC21}" srcId="{D461D884-3481-4125-B413-28D978BE311F}" destId="{96C19EC9-BA92-4B2C-A941-A166C59FC6DA}" srcOrd="1" destOrd="0" parTransId="{CDDA8932-C6F6-4B1F-9ADF-5B0779AFEBAC}" sibTransId="{99A2332B-7ACF-4434-8B2E-A5A962478101}"/>
    <dgm:cxn modelId="{E5C1E33D-D5A5-4961-B402-BC185656CE0A}" type="presOf" srcId="{D461D884-3481-4125-B413-28D978BE311F}" destId="{82314BC6-1C66-42F2-BBED-5932D0951853}" srcOrd="0" destOrd="0" presId="urn:microsoft.com/office/officeart/2005/8/layout/chevron1"/>
    <dgm:cxn modelId="{4AD6EB6A-1E00-A243-923C-3AB0F9505893}" srcId="{68620C2A-C6F1-422F-AD40-2EAEDB6C9BCF}" destId="{5ADA72EE-B378-6945-9DB0-DEE338EF7637}" srcOrd="2" destOrd="0" parTransId="{9D5D92A4-03F4-5148-8B81-C769A8E06499}" sibTransId="{9BD35707-2324-904C-8866-C2155F371622}"/>
    <dgm:cxn modelId="{7CC9D882-53FA-A948-A108-3FF989ED968B}" type="presOf" srcId="{A9003EC0-7AAB-4847-B874-8225AD27E2DE}" destId="{28E74F43-8E4F-41B9-A2C5-0DF71CA7ECBC}" srcOrd="0" destOrd="1" presId="urn:microsoft.com/office/officeart/2005/8/layout/chevron1"/>
    <dgm:cxn modelId="{78BD4882-C3D1-42F1-96ED-5B0F6CDD8F0A}" type="presOf" srcId="{DE6A56D8-101B-4F2F-B7B0-7668F0D72DF0}" destId="{28E74F43-8E4F-41B9-A2C5-0DF71CA7ECBC}" srcOrd="0" destOrd="0" presId="urn:microsoft.com/office/officeart/2005/8/layout/chevron1"/>
    <dgm:cxn modelId="{582E4002-1DC3-4E76-BFB8-37A6B9EFACC7}" srcId="{D461D884-3481-4125-B413-28D978BE311F}" destId="{44526B98-102E-48A3-80BC-3FCEFE8047BF}" srcOrd="6" destOrd="0" parTransId="{49C9020E-C3B2-4004-A866-777C840A1864}" sibTransId="{21DCF01C-3A56-4E5A-B284-4DB22B027241}"/>
    <dgm:cxn modelId="{71EDA3E1-C288-2D40-AC63-7FD58CEC39C3}" type="presOf" srcId="{43E8B539-C8B3-1046-93F7-237ECD470215}" destId="{4C5087FB-6FE0-4DEB-B673-65CD0B00F1AE}" srcOrd="0" destOrd="0" presId="urn:microsoft.com/office/officeart/2005/8/layout/chevron1"/>
    <dgm:cxn modelId="{88121706-5CD3-FF44-AC25-39035D223C6C}" type="presOf" srcId="{079B4198-E159-6D47-8DD0-3CB10AA232A7}" destId="{4C5087FB-6FE0-4DEB-B673-65CD0B00F1AE}" srcOrd="0" destOrd="1" presId="urn:microsoft.com/office/officeart/2005/8/layout/chevron1"/>
    <dgm:cxn modelId="{0C667378-DFB0-4F51-BC3E-07F665AFE2F4}" type="presOf" srcId="{7F857F42-BAE4-441C-98F0-5C9FF60D38B8}" destId="{2AEF6CDA-0233-49BC-9126-C766922218D7}" srcOrd="0" destOrd="0" presId="urn:microsoft.com/office/officeart/2005/8/layout/chevron1"/>
    <dgm:cxn modelId="{FD4EB2D5-E9C4-46AA-850F-8A234834CB27}" srcId="{D461D884-3481-4125-B413-28D978BE311F}" destId="{30652FBC-F047-44FC-A34C-AF9536CB4E63}" srcOrd="2" destOrd="0" parTransId="{CB767A70-FA64-4C2C-8057-7686EB6FFCFE}" sibTransId="{306B13B8-1CB9-4158-A2D3-75D2C3EEE413}"/>
    <dgm:cxn modelId="{49ADD1C4-DDDA-7C4F-9A2E-36B5B1BAEC67}" srcId="{68620C2A-C6F1-422F-AD40-2EAEDB6C9BCF}" destId="{43E8B539-C8B3-1046-93F7-237ECD470215}" srcOrd="0" destOrd="0" parTransId="{CD0CCD66-9C9B-C84D-90D3-C41099A94434}" sibTransId="{078CAA50-E415-2F42-BB0B-D868FF9DF006}"/>
    <dgm:cxn modelId="{F61587AD-1D6A-4150-80DD-FC55C7FF02F7}" srcId="{D461D884-3481-4125-B413-28D978BE311F}" destId="{292688C3-C377-4523-9AAB-BDB26B4FB2D5}" srcOrd="3" destOrd="0" parTransId="{F5E155A6-0FFB-4A55-AAF8-CF4A0BD19341}" sibTransId="{057A2C9A-0275-4433-8AA6-0BB165CB0A7D}"/>
    <dgm:cxn modelId="{6DCF1AFB-1E99-4746-A747-4DF4A7F95F11}" type="presOf" srcId="{F2A363D9-6ADF-4F28-8B4D-E3511CD1906B}" destId="{E446DE7E-105B-47CE-A1AF-C0C436D01A56}" srcOrd="0" destOrd="0" presId="urn:microsoft.com/office/officeart/2005/8/layout/chevron1"/>
    <dgm:cxn modelId="{9FBCDFA0-4F52-4366-A35B-8AF86900BF51}" type="presParOf" srcId="{82314BC6-1C66-42F2-BBED-5932D0951853}" destId="{976F1D06-DC4E-4D97-87A3-E0FFF56D77CC}" srcOrd="0" destOrd="0" presId="urn:microsoft.com/office/officeart/2005/8/layout/chevron1"/>
    <dgm:cxn modelId="{B7A039C9-0F6B-4010-B513-D474A2EAFB7B}" type="presParOf" srcId="{976F1D06-DC4E-4D97-87A3-E0FFF56D77CC}" destId="{ADD79197-5615-445F-874B-7D422C7EF553}" srcOrd="0" destOrd="0" presId="urn:microsoft.com/office/officeart/2005/8/layout/chevron1"/>
    <dgm:cxn modelId="{B1542B63-F2CC-4182-A0E6-8CBFB14C57D4}" type="presParOf" srcId="{976F1D06-DC4E-4D97-87A3-E0FFF56D77CC}" destId="{4C5087FB-6FE0-4DEB-B673-65CD0B00F1AE}" srcOrd="1" destOrd="0" presId="urn:microsoft.com/office/officeart/2005/8/layout/chevron1"/>
    <dgm:cxn modelId="{124B44DB-F8D2-47BC-92C8-CCF6C0893D05}" type="presParOf" srcId="{82314BC6-1C66-42F2-BBED-5932D0951853}" destId="{3DFFCEC9-645D-481F-BE1F-5B8F49363ACB}" srcOrd="1" destOrd="0" presId="urn:microsoft.com/office/officeart/2005/8/layout/chevron1"/>
    <dgm:cxn modelId="{568220F3-2407-4163-8137-A6D75B6EC3B2}" type="presParOf" srcId="{82314BC6-1C66-42F2-BBED-5932D0951853}" destId="{FBF13C04-B1CB-4D79-904F-A6E8FDE30045}" srcOrd="2" destOrd="0" presId="urn:microsoft.com/office/officeart/2005/8/layout/chevron1"/>
    <dgm:cxn modelId="{B94C301D-1CC2-45A0-8679-FB855EE5A14E}" type="presParOf" srcId="{FBF13C04-B1CB-4D79-904F-A6E8FDE30045}" destId="{E9550C02-31C7-47A8-85E5-9F3548521209}" srcOrd="0" destOrd="0" presId="urn:microsoft.com/office/officeart/2005/8/layout/chevron1"/>
    <dgm:cxn modelId="{FD74D4CE-C9CB-44BA-83A2-0BFF5015C3AC}" type="presParOf" srcId="{FBF13C04-B1CB-4D79-904F-A6E8FDE30045}" destId="{433659F4-EC1E-48E0-BF8A-680249D2AF59}" srcOrd="1" destOrd="0" presId="urn:microsoft.com/office/officeart/2005/8/layout/chevron1"/>
    <dgm:cxn modelId="{02C3E6FA-D39E-40C0-9BCB-49F64AB508D3}" type="presParOf" srcId="{82314BC6-1C66-42F2-BBED-5932D0951853}" destId="{4197967B-D284-4A81-B44E-45BA0B20E1E5}" srcOrd="3" destOrd="0" presId="urn:microsoft.com/office/officeart/2005/8/layout/chevron1"/>
    <dgm:cxn modelId="{FD0B4998-A212-443A-AE35-F3346FB43624}" type="presParOf" srcId="{82314BC6-1C66-42F2-BBED-5932D0951853}" destId="{09FF1B9A-5E9B-42C4-82D6-915CD3140F4A}" srcOrd="4" destOrd="0" presId="urn:microsoft.com/office/officeart/2005/8/layout/chevron1"/>
    <dgm:cxn modelId="{92A63DB5-EB01-4A49-9181-E592E0097843}" type="presParOf" srcId="{09FF1B9A-5E9B-42C4-82D6-915CD3140F4A}" destId="{FCD2254F-D26E-49EF-9E5E-96E749A04DE4}" srcOrd="0" destOrd="0" presId="urn:microsoft.com/office/officeart/2005/8/layout/chevron1"/>
    <dgm:cxn modelId="{67FE007A-D51F-40F6-A7F9-90720BF95DB5}" type="presParOf" srcId="{09FF1B9A-5E9B-42C4-82D6-915CD3140F4A}" destId="{28E74F43-8E4F-41B9-A2C5-0DF71CA7ECBC}" srcOrd="1" destOrd="0" presId="urn:microsoft.com/office/officeart/2005/8/layout/chevron1"/>
    <dgm:cxn modelId="{24015754-53EA-40FF-85C3-C87B897EF608}" type="presParOf" srcId="{82314BC6-1C66-42F2-BBED-5932D0951853}" destId="{D35E21F6-8D8B-4F5D-ACB6-71169362DD6C}" srcOrd="5" destOrd="0" presId="urn:microsoft.com/office/officeart/2005/8/layout/chevron1"/>
    <dgm:cxn modelId="{0490CA3A-8040-4FF0-B024-38EEE682E466}" type="presParOf" srcId="{82314BC6-1C66-42F2-BBED-5932D0951853}" destId="{1903266B-3C6D-452E-B2AF-FF6562338450}" srcOrd="6" destOrd="0" presId="urn:microsoft.com/office/officeart/2005/8/layout/chevron1"/>
    <dgm:cxn modelId="{2B9DB193-8097-4C96-A2DD-62C6C14A0793}" type="presParOf" srcId="{1903266B-3C6D-452E-B2AF-FF6562338450}" destId="{D1BA91FC-8785-4EAC-BDAB-7DA9BE0DF015}" srcOrd="0" destOrd="0" presId="urn:microsoft.com/office/officeart/2005/8/layout/chevron1"/>
    <dgm:cxn modelId="{526739FA-BBF1-4683-90C1-0BF4189BEA53}" type="presParOf" srcId="{1903266B-3C6D-452E-B2AF-FF6562338450}" destId="{19597C10-F65D-4DD0-A3C4-D9D83F0DC41B}" srcOrd="1" destOrd="0" presId="urn:microsoft.com/office/officeart/2005/8/layout/chevron1"/>
    <dgm:cxn modelId="{25891279-4555-41F8-A52A-EE179D1BE57D}" type="presParOf" srcId="{82314BC6-1C66-42F2-BBED-5932D0951853}" destId="{41A4DF41-32B8-456A-B475-8BA88F60736A}" srcOrd="7" destOrd="0" presId="urn:microsoft.com/office/officeart/2005/8/layout/chevron1"/>
    <dgm:cxn modelId="{151AA1C2-F3C5-4E52-95F0-E4A314A25A1F}" type="presParOf" srcId="{82314BC6-1C66-42F2-BBED-5932D0951853}" destId="{4EB49CE1-B012-431E-9941-F5A02F2530D3}" srcOrd="8" destOrd="0" presId="urn:microsoft.com/office/officeart/2005/8/layout/chevron1"/>
    <dgm:cxn modelId="{EEB5B5E4-8D74-40F8-AAAA-4CEB5EAD2150}" type="presParOf" srcId="{4EB49CE1-B012-431E-9941-F5A02F2530D3}" destId="{E446DE7E-105B-47CE-A1AF-C0C436D01A56}" srcOrd="0" destOrd="0" presId="urn:microsoft.com/office/officeart/2005/8/layout/chevron1"/>
    <dgm:cxn modelId="{E75BFC07-7902-4E79-8598-3C1296F89D80}" type="presParOf" srcId="{4EB49CE1-B012-431E-9941-F5A02F2530D3}" destId="{DFD8AFD7-4A71-4721-BF05-36919E0E2937}" srcOrd="1" destOrd="0" presId="urn:microsoft.com/office/officeart/2005/8/layout/chevron1"/>
    <dgm:cxn modelId="{3218FD24-BF0A-4D21-B71F-C39F7CEF2B21}" type="presParOf" srcId="{82314BC6-1C66-42F2-BBED-5932D0951853}" destId="{9F5B5393-9B8F-4C26-8542-C5ACF719EE97}" srcOrd="9" destOrd="0" presId="urn:microsoft.com/office/officeart/2005/8/layout/chevron1"/>
    <dgm:cxn modelId="{2099D458-5CE9-45D8-A802-9937DE9E7CED}" type="presParOf" srcId="{82314BC6-1C66-42F2-BBED-5932D0951853}" destId="{7EB1D11E-FDB8-474B-9F60-BEAD0A5CACAB}" srcOrd="10" destOrd="0" presId="urn:microsoft.com/office/officeart/2005/8/layout/chevron1"/>
    <dgm:cxn modelId="{106C1314-8ECF-4E7F-820B-E1AF90506817}" type="presParOf" srcId="{7EB1D11E-FDB8-474B-9F60-BEAD0A5CACAB}" destId="{2AEF6CDA-0233-49BC-9126-C766922218D7}" srcOrd="0" destOrd="0" presId="urn:microsoft.com/office/officeart/2005/8/layout/chevron1"/>
    <dgm:cxn modelId="{B624C301-EEBD-422E-8DCB-494B2A816004}" type="presParOf" srcId="{7EB1D11E-FDB8-474B-9F60-BEAD0A5CACAB}" destId="{C952AA27-E7A5-4EE2-BBC8-0C15139036EA}" srcOrd="1" destOrd="0" presId="urn:microsoft.com/office/officeart/2005/8/layout/chevron1"/>
    <dgm:cxn modelId="{F1AFB418-5485-45C9-901B-B910CEBE02DA}" type="presParOf" srcId="{82314BC6-1C66-42F2-BBED-5932D0951853}" destId="{29F2DDBE-E38A-4502-816D-7B96031A354A}" srcOrd="11" destOrd="0" presId="urn:microsoft.com/office/officeart/2005/8/layout/chevron1"/>
    <dgm:cxn modelId="{E87D5285-2BF9-4A14-9C61-27057D7EF4FC}" type="presParOf" srcId="{82314BC6-1C66-42F2-BBED-5932D0951853}" destId="{542EA994-0108-4425-A4E9-D7CBA95948F3}" srcOrd="12" destOrd="0" presId="urn:microsoft.com/office/officeart/2005/8/layout/chevron1"/>
    <dgm:cxn modelId="{B8EAC7B5-720B-452D-A2F8-20D7D8F1F31C}" type="presParOf" srcId="{542EA994-0108-4425-A4E9-D7CBA95948F3}" destId="{F41B7554-1DBA-49D5-BEDE-C994D397BA45}" srcOrd="0" destOrd="0" presId="urn:microsoft.com/office/officeart/2005/8/layout/chevron1"/>
    <dgm:cxn modelId="{40DF261C-CD76-4D4E-9150-D8CAF06C60AB}" type="presParOf" srcId="{542EA994-0108-4425-A4E9-D7CBA95948F3}" destId="{40AEE993-3C16-4676-A307-BF09BA4EFF97}" srcOrd="1"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F47FA-29EC-4B0C-87D4-90EA3F1D8B27}" type="doc">
      <dgm:prSet loTypeId="urn:microsoft.com/office/officeart/2005/8/layout/arrow2" loCatId="process" qsTypeId="urn:microsoft.com/office/officeart/2005/8/quickstyle/simple1" qsCatId="simple" csTypeId="urn:microsoft.com/office/officeart/2005/8/colors/accent2_2" csCatId="accent2" phldr="1"/>
      <dgm:spPr/>
    </dgm:pt>
    <dgm:pt modelId="{E23D10F2-2AB9-497B-B978-0A85DAEE2004}">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Registration</a:t>
          </a:r>
        </a:p>
      </dgm:t>
    </dgm:pt>
    <dgm:pt modelId="{F4021299-50E9-4E84-BD09-7C31018C75DF}" type="parTrans" cxnId="{2CBD6B6A-E5F4-4C34-BAC8-05927396F4C9}">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FA8F829-6094-40CB-BCEB-7A75F0E0648E}" type="sibTrans" cxnId="{2CBD6B6A-E5F4-4C34-BAC8-05927396F4C9}">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1620A7B6-A0EE-43DA-8312-81953CA110E6}">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Implementation of the FEE Eco-Campus Programme</a:t>
          </a:r>
        </a:p>
      </dgm:t>
    </dgm:pt>
    <dgm:pt modelId="{971CDAFC-A994-4E4A-8CBA-E7960BD0F0B0}" type="parTrans" cxnId="{8051E66B-50C5-42FE-8CBA-812098DB1DA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4FD7B1C0-5925-418A-B281-1FE9C9F93EB2}" type="sibTrans" cxnId="{8051E66B-50C5-42FE-8CBA-812098DB1DA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3D09865B-B622-473E-8CA3-3275C0FB7DA1}">
      <dgm:prSet phldrT="[Text]" custT="1"/>
      <dgm:spPr/>
      <dgm:t>
        <a:bodyPr/>
        <a:lstStyle/>
        <a:p>
          <a:r>
            <a:rPr lang="de-DE" sz="1400" dirty="0" err="1">
              <a:latin typeface="Lato" panose="020F0502020204030203" pitchFamily="34" charset="0"/>
              <a:ea typeface="Lato" panose="020F0502020204030203" pitchFamily="34" charset="0"/>
              <a:cs typeface="Lato" panose="020F0502020204030203" pitchFamily="34" charset="0"/>
            </a:rPr>
            <a:t>Applying</a:t>
          </a:r>
          <a:r>
            <a:rPr lang="de-DE" sz="1400" dirty="0">
              <a:latin typeface="Lato" panose="020F0502020204030203" pitchFamily="34" charset="0"/>
              <a:ea typeface="Lato" panose="020F0502020204030203" pitchFamily="34" charset="0"/>
              <a:cs typeface="Lato" panose="020F0502020204030203" pitchFamily="34" charset="0"/>
            </a:rPr>
            <a:t> </a:t>
          </a:r>
          <a:r>
            <a:rPr lang="de-DE" sz="1400" dirty="0" err="1">
              <a:latin typeface="Lato" panose="020F0502020204030203" pitchFamily="34" charset="0"/>
              <a:ea typeface="Lato" panose="020F0502020204030203" pitchFamily="34" charset="0"/>
              <a:cs typeface="Lato" panose="020F0502020204030203" pitchFamily="34" charset="0"/>
            </a:rPr>
            <a:t>for</a:t>
          </a:r>
          <a:r>
            <a:rPr lang="de-DE" sz="1400" dirty="0">
              <a:latin typeface="Lato" panose="020F0502020204030203" pitchFamily="34" charset="0"/>
              <a:ea typeface="Lato" panose="020F0502020204030203" pitchFamily="34" charset="0"/>
              <a:cs typeface="Lato" panose="020F0502020204030203" pitchFamily="34" charset="0"/>
            </a:rPr>
            <a:t> </a:t>
          </a:r>
          <a:r>
            <a:rPr lang="de-DE" sz="1400" dirty="0" err="1">
              <a:latin typeface="Lato" panose="020F0502020204030203" pitchFamily="34" charset="0"/>
              <a:ea typeface="Lato" panose="020F0502020204030203" pitchFamily="34" charset="0"/>
              <a:cs typeface="Lato" panose="020F0502020204030203" pitchFamily="34" charset="0"/>
            </a:rPr>
            <a:t>the</a:t>
          </a:r>
          <a:r>
            <a:rPr lang="de-DE" sz="1400" dirty="0">
              <a:latin typeface="Lato" panose="020F0502020204030203" pitchFamily="34" charset="0"/>
              <a:ea typeface="Lato" panose="020F0502020204030203" pitchFamily="34" charset="0"/>
              <a:cs typeface="Lato" panose="020F0502020204030203" pitchFamily="34" charset="0"/>
            </a:rPr>
            <a:t> International Green Flag Award</a:t>
          </a:r>
        </a:p>
      </dgm:t>
    </dgm:pt>
    <dgm:pt modelId="{63806241-5FEC-41FB-98FE-77735E9AFEF9}" type="parTrans" cxnId="{9F9D4F76-034E-40EA-9D56-41C6FF9C053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E67BA1C-5D03-479B-9E2E-467D98A1EDD2}" type="sibTrans" cxnId="{9F9D4F76-034E-40EA-9D56-41C6FF9C053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872EAD9D-C33E-4631-899B-64ABD6ED155C}">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Award </a:t>
          </a:r>
          <a:r>
            <a:rPr lang="de-DE" sz="1400" dirty="0" err="1">
              <a:latin typeface="Lato" panose="020F0502020204030203" pitchFamily="34" charset="0"/>
              <a:ea typeface="Lato" panose="020F0502020204030203" pitchFamily="34" charset="0"/>
              <a:cs typeface="Lato" panose="020F0502020204030203" pitchFamily="34" charset="0"/>
            </a:rPr>
            <a:t>Renewal</a:t>
          </a:r>
          <a:endParaRPr lang="de-DE" sz="1400" dirty="0">
            <a:latin typeface="Lato" panose="020F0502020204030203" pitchFamily="34" charset="0"/>
            <a:ea typeface="Lato" panose="020F0502020204030203" pitchFamily="34" charset="0"/>
            <a:cs typeface="Lato" panose="020F0502020204030203" pitchFamily="34" charset="0"/>
          </a:endParaRPr>
        </a:p>
      </dgm:t>
    </dgm:pt>
    <dgm:pt modelId="{C0101F7D-2F14-4B7B-842B-2AFA0C03D5B0}" type="parTrans" cxnId="{FFA18991-8852-408E-B570-D0460120D3E3}">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A4B38194-22C7-4B52-82E3-05488DB11FC7}" type="sibTrans" cxnId="{FFA18991-8852-408E-B570-D0460120D3E3}">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01E51426-3AF6-420A-9514-9D4A508FC509}">
      <dgm:prSet phldrT="[Text]" custT="1"/>
      <dgm:spPr/>
      <dgm:t>
        <a:bodyPr/>
        <a:lstStyle/>
        <a:p>
          <a:r>
            <a:rPr lang="en-US" sz="1400" dirty="0">
              <a:latin typeface="Lato" panose="020F0502020204030203" pitchFamily="34" charset="0"/>
              <a:ea typeface="Lato" panose="020F0502020204030203" pitchFamily="34" charset="0"/>
              <a:cs typeface="Lato" panose="020F0502020204030203" pitchFamily="34" charset="0"/>
            </a:rPr>
            <a:t>Pre-Registration: forming the Eco Committee and completing a scoping exercise. </a:t>
          </a:r>
          <a:r>
            <a:rPr lang="de-DE" sz="1400" dirty="0">
              <a:latin typeface="Lato" panose="020F0502020204030203" pitchFamily="34" charset="0"/>
              <a:ea typeface="Lato" panose="020F0502020204030203" pitchFamily="34" charset="0"/>
              <a:cs typeface="Lato" panose="020F0502020204030203" pitchFamily="34" charset="0"/>
            </a:rPr>
            <a:t> </a:t>
          </a:r>
        </a:p>
      </dgm:t>
    </dgm:pt>
    <dgm:pt modelId="{76575399-D3BD-43A1-B861-61202EA043BD}" type="parTrans" cxnId="{C848462A-4270-49A7-9E1A-145C2475D8DF}">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EE541B3F-14FC-4C2A-9FB5-95CCDBFEDE0B}" type="sibTrans" cxnId="{C848462A-4270-49A7-9E1A-145C2475D8DF}">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D4CEE73-F8FE-462C-A604-15DF9C11486F}" type="pres">
      <dgm:prSet presAssocID="{4C7F47FA-29EC-4B0C-87D4-90EA3F1D8B27}" presName="arrowDiagram" presStyleCnt="0">
        <dgm:presLayoutVars>
          <dgm:chMax val="5"/>
          <dgm:dir/>
          <dgm:resizeHandles val="exact"/>
        </dgm:presLayoutVars>
      </dgm:prSet>
      <dgm:spPr/>
    </dgm:pt>
    <dgm:pt modelId="{E7424AD9-6C94-440B-BBBB-577123B4A3AB}" type="pres">
      <dgm:prSet presAssocID="{4C7F47FA-29EC-4B0C-87D4-90EA3F1D8B27}" presName="arrow" presStyleLbl="bgShp" presStyleIdx="0" presStyleCnt="1"/>
      <dgm:spPr/>
    </dgm:pt>
    <dgm:pt modelId="{25252DD1-2743-42E6-A2D1-EAAC01270666}" type="pres">
      <dgm:prSet presAssocID="{4C7F47FA-29EC-4B0C-87D4-90EA3F1D8B27}" presName="arrowDiagram5" presStyleCnt="0"/>
      <dgm:spPr/>
    </dgm:pt>
    <dgm:pt modelId="{508A3284-6EF7-462E-8D7C-36626F497AF7}" type="pres">
      <dgm:prSet presAssocID="{01E51426-3AF6-420A-9514-9D4A508FC509}" presName="bullet5a" presStyleLbl="node1" presStyleIdx="0" presStyleCnt="5"/>
      <dgm:spPr/>
    </dgm:pt>
    <dgm:pt modelId="{B976B9D9-AE7B-4571-BCFD-D15EADDA37B4}" type="pres">
      <dgm:prSet presAssocID="{01E51426-3AF6-420A-9514-9D4A508FC509}" presName="textBox5a" presStyleLbl="revTx" presStyleIdx="0" presStyleCnt="5" custScaleX="181096" custLinFactNeighborX="361" custLinFactNeighborY="25494">
        <dgm:presLayoutVars>
          <dgm:bulletEnabled val="1"/>
        </dgm:presLayoutVars>
      </dgm:prSet>
      <dgm:spPr/>
      <dgm:t>
        <a:bodyPr/>
        <a:lstStyle/>
        <a:p>
          <a:endParaRPr lang="en-US"/>
        </a:p>
      </dgm:t>
    </dgm:pt>
    <dgm:pt modelId="{F7E24945-BD60-476D-AF8C-FAFD8118729E}" type="pres">
      <dgm:prSet presAssocID="{E23D10F2-2AB9-497B-B978-0A85DAEE2004}" presName="bullet5b" presStyleLbl="node1" presStyleIdx="1" presStyleCnt="5"/>
      <dgm:spPr/>
    </dgm:pt>
    <dgm:pt modelId="{3303AA38-B64A-4C4C-B788-4765BF0CB4E8}" type="pres">
      <dgm:prSet presAssocID="{E23D10F2-2AB9-497B-B978-0A85DAEE2004}" presName="textBox5b" presStyleLbl="revTx" presStyleIdx="1" presStyleCnt="5" custScaleX="181096" custScaleY="36856" custLinFactNeighborX="-1299" custLinFactNeighborY="-18204">
        <dgm:presLayoutVars>
          <dgm:bulletEnabled val="1"/>
        </dgm:presLayoutVars>
      </dgm:prSet>
      <dgm:spPr/>
      <dgm:t>
        <a:bodyPr/>
        <a:lstStyle/>
        <a:p>
          <a:endParaRPr lang="en-US"/>
        </a:p>
      </dgm:t>
    </dgm:pt>
    <dgm:pt modelId="{FDD8154E-DC24-435D-8B89-4C729D08DC28}" type="pres">
      <dgm:prSet presAssocID="{1620A7B6-A0EE-43DA-8312-81953CA110E6}" presName="bullet5c" presStyleLbl="node1" presStyleIdx="2" presStyleCnt="5"/>
      <dgm:spPr/>
    </dgm:pt>
    <dgm:pt modelId="{F5077BF0-A80B-42F7-A2E1-3BD766F493DB}" type="pres">
      <dgm:prSet presAssocID="{1620A7B6-A0EE-43DA-8312-81953CA110E6}" presName="textBox5c" presStyleLbl="revTx" presStyleIdx="2" presStyleCnt="5" custScaleX="103411" custScaleY="60147" custLinFactNeighborX="-21770" custLinFactNeighborY="-11527">
        <dgm:presLayoutVars>
          <dgm:bulletEnabled val="1"/>
        </dgm:presLayoutVars>
      </dgm:prSet>
      <dgm:spPr/>
      <dgm:t>
        <a:bodyPr/>
        <a:lstStyle/>
        <a:p>
          <a:endParaRPr lang="en-US"/>
        </a:p>
      </dgm:t>
    </dgm:pt>
    <dgm:pt modelId="{9A44A0E6-4D4D-405D-BC16-BF3BC3904C15}" type="pres">
      <dgm:prSet presAssocID="{3D09865B-B622-473E-8CA3-3275C0FB7DA1}" presName="bullet5d" presStyleLbl="node1" presStyleIdx="3" presStyleCnt="5"/>
      <dgm:spPr/>
    </dgm:pt>
    <dgm:pt modelId="{D35BCEE8-B4A2-47C8-B4E5-C10FEB60E7D4}" type="pres">
      <dgm:prSet presAssocID="{3D09865B-B622-473E-8CA3-3275C0FB7DA1}" presName="textBox5d" presStyleLbl="revTx" presStyleIdx="3" presStyleCnt="5" custScaleX="105254" custScaleY="19740" custLinFactNeighborX="-16595" custLinFactNeighborY="-28423">
        <dgm:presLayoutVars>
          <dgm:bulletEnabled val="1"/>
        </dgm:presLayoutVars>
      </dgm:prSet>
      <dgm:spPr/>
      <dgm:t>
        <a:bodyPr/>
        <a:lstStyle/>
        <a:p>
          <a:endParaRPr lang="en-US"/>
        </a:p>
      </dgm:t>
    </dgm:pt>
    <dgm:pt modelId="{902653D7-4F43-4E03-BB20-E40B2063804A}" type="pres">
      <dgm:prSet presAssocID="{872EAD9D-C33E-4631-899B-64ABD6ED155C}" presName="bullet5e" presStyleLbl="node1" presStyleIdx="4" presStyleCnt="5"/>
      <dgm:spPr/>
    </dgm:pt>
    <dgm:pt modelId="{D1279CB1-8A87-4B94-812C-1BA5275AA527}" type="pres">
      <dgm:prSet presAssocID="{872EAD9D-C33E-4631-899B-64ABD6ED155C}" presName="textBox5e" presStyleLbl="revTx" presStyleIdx="4" presStyleCnt="5" custScaleX="123741" custScaleY="41552" custLinFactNeighborX="-4043" custLinFactNeighborY="-18733">
        <dgm:presLayoutVars>
          <dgm:bulletEnabled val="1"/>
        </dgm:presLayoutVars>
      </dgm:prSet>
      <dgm:spPr/>
      <dgm:t>
        <a:bodyPr/>
        <a:lstStyle/>
        <a:p>
          <a:endParaRPr lang="en-US"/>
        </a:p>
      </dgm:t>
    </dgm:pt>
  </dgm:ptLst>
  <dgm:cxnLst>
    <dgm:cxn modelId="{EEDA14AA-14B3-4E46-9994-395BD68B776C}" type="presOf" srcId="{01E51426-3AF6-420A-9514-9D4A508FC509}" destId="{B976B9D9-AE7B-4571-BCFD-D15EADDA37B4}" srcOrd="0" destOrd="0" presId="urn:microsoft.com/office/officeart/2005/8/layout/arrow2"/>
    <dgm:cxn modelId="{9F9D4F76-034E-40EA-9D56-41C6FF9C0531}" srcId="{4C7F47FA-29EC-4B0C-87D4-90EA3F1D8B27}" destId="{3D09865B-B622-473E-8CA3-3275C0FB7DA1}" srcOrd="3" destOrd="0" parTransId="{63806241-5FEC-41FB-98FE-77735E9AFEF9}" sibTransId="{5E67BA1C-5D03-479B-9E2E-467D98A1EDD2}"/>
    <dgm:cxn modelId="{44D278FB-41D6-4E62-AF26-27630A90E63B}" type="presOf" srcId="{3D09865B-B622-473E-8CA3-3275C0FB7DA1}" destId="{D35BCEE8-B4A2-47C8-B4E5-C10FEB60E7D4}" srcOrd="0" destOrd="0" presId="urn:microsoft.com/office/officeart/2005/8/layout/arrow2"/>
    <dgm:cxn modelId="{C848462A-4270-49A7-9E1A-145C2475D8DF}" srcId="{4C7F47FA-29EC-4B0C-87D4-90EA3F1D8B27}" destId="{01E51426-3AF6-420A-9514-9D4A508FC509}" srcOrd="0" destOrd="0" parTransId="{76575399-D3BD-43A1-B861-61202EA043BD}" sibTransId="{EE541B3F-14FC-4C2A-9FB5-95CCDBFEDE0B}"/>
    <dgm:cxn modelId="{8051E66B-50C5-42FE-8CBA-812098DB1DA1}" srcId="{4C7F47FA-29EC-4B0C-87D4-90EA3F1D8B27}" destId="{1620A7B6-A0EE-43DA-8312-81953CA110E6}" srcOrd="2" destOrd="0" parTransId="{971CDAFC-A994-4E4A-8CBA-E7960BD0F0B0}" sibTransId="{4FD7B1C0-5925-418A-B281-1FE9C9F93EB2}"/>
    <dgm:cxn modelId="{FFA18991-8852-408E-B570-D0460120D3E3}" srcId="{4C7F47FA-29EC-4B0C-87D4-90EA3F1D8B27}" destId="{872EAD9D-C33E-4631-899B-64ABD6ED155C}" srcOrd="4" destOrd="0" parTransId="{C0101F7D-2F14-4B7B-842B-2AFA0C03D5B0}" sibTransId="{A4B38194-22C7-4B52-82E3-05488DB11FC7}"/>
    <dgm:cxn modelId="{D7CC4BE5-4E8D-4B47-AE27-641C6FBF90CA}" type="presOf" srcId="{E23D10F2-2AB9-497B-B978-0A85DAEE2004}" destId="{3303AA38-B64A-4C4C-B788-4765BF0CB4E8}" srcOrd="0" destOrd="0" presId="urn:microsoft.com/office/officeart/2005/8/layout/arrow2"/>
    <dgm:cxn modelId="{30B4343F-F3FC-4F3C-B4B6-EE4B4BD7FEB2}" type="presOf" srcId="{4C7F47FA-29EC-4B0C-87D4-90EA3F1D8B27}" destId="{5D4CEE73-F8FE-462C-A604-15DF9C11486F}" srcOrd="0" destOrd="0" presId="urn:microsoft.com/office/officeart/2005/8/layout/arrow2"/>
    <dgm:cxn modelId="{2CBD6B6A-E5F4-4C34-BAC8-05927396F4C9}" srcId="{4C7F47FA-29EC-4B0C-87D4-90EA3F1D8B27}" destId="{E23D10F2-2AB9-497B-B978-0A85DAEE2004}" srcOrd="1" destOrd="0" parTransId="{F4021299-50E9-4E84-BD09-7C31018C75DF}" sibTransId="{5FA8F829-6094-40CB-BCEB-7A75F0E0648E}"/>
    <dgm:cxn modelId="{9C75527D-D73F-4DF9-8FD5-A69550C12DC9}" type="presOf" srcId="{872EAD9D-C33E-4631-899B-64ABD6ED155C}" destId="{D1279CB1-8A87-4B94-812C-1BA5275AA527}" srcOrd="0" destOrd="0" presId="urn:microsoft.com/office/officeart/2005/8/layout/arrow2"/>
    <dgm:cxn modelId="{DD3F0391-37F8-4120-93A5-2BC12541859D}" type="presOf" srcId="{1620A7B6-A0EE-43DA-8312-81953CA110E6}" destId="{F5077BF0-A80B-42F7-A2E1-3BD766F493DB}" srcOrd="0" destOrd="0" presId="urn:microsoft.com/office/officeart/2005/8/layout/arrow2"/>
    <dgm:cxn modelId="{18674525-0522-46A6-9EBA-63A1E42EB2F4}" type="presParOf" srcId="{5D4CEE73-F8FE-462C-A604-15DF9C11486F}" destId="{E7424AD9-6C94-440B-BBBB-577123B4A3AB}" srcOrd="0" destOrd="0" presId="urn:microsoft.com/office/officeart/2005/8/layout/arrow2"/>
    <dgm:cxn modelId="{C3AE24F2-F251-4D0C-8D6A-0049B34BEB3E}" type="presParOf" srcId="{5D4CEE73-F8FE-462C-A604-15DF9C11486F}" destId="{25252DD1-2743-42E6-A2D1-EAAC01270666}" srcOrd="1" destOrd="0" presId="urn:microsoft.com/office/officeart/2005/8/layout/arrow2"/>
    <dgm:cxn modelId="{2FE2F4CE-CE27-48F9-B7A0-29A70CB00E47}" type="presParOf" srcId="{25252DD1-2743-42E6-A2D1-EAAC01270666}" destId="{508A3284-6EF7-462E-8D7C-36626F497AF7}" srcOrd="0" destOrd="0" presId="urn:microsoft.com/office/officeart/2005/8/layout/arrow2"/>
    <dgm:cxn modelId="{62BF2826-3168-409C-BA44-1C27E5D19409}" type="presParOf" srcId="{25252DD1-2743-42E6-A2D1-EAAC01270666}" destId="{B976B9D9-AE7B-4571-BCFD-D15EADDA37B4}" srcOrd="1" destOrd="0" presId="urn:microsoft.com/office/officeart/2005/8/layout/arrow2"/>
    <dgm:cxn modelId="{0F8816C6-FE2E-4406-8EBB-F07565CCF0A5}" type="presParOf" srcId="{25252DD1-2743-42E6-A2D1-EAAC01270666}" destId="{F7E24945-BD60-476D-AF8C-FAFD8118729E}" srcOrd="2" destOrd="0" presId="urn:microsoft.com/office/officeart/2005/8/layout/arrow2"/>
    <dgm:cxn modelId="{CC2122A5-7727-49FE-B9E3-85B2EA613DDD}" type="presParOf" srcId="{25252DD1-2743-42E6-A2D1-EAAC01270666}" destId="{3303AA38-B64A-4C4C-B788-4765BF0CB4E8}" srcOrd="3" destOrd="0" presId="urn:microsoft.com/office/officeart/2005/8/layout/arrow2"/>
    <dgm:cxn modelId="{CD7F4934-AF34-40B7-A326-1E2391C9717A}" type="presParOf" srcId="{25252DD1-2743-42E6-A2D1-EAAC01270666}" destId="{FDD8154E-DC24-435D-8B89-4C729D08DC28}" srcOrd="4" destOrd="0" presId="urn:microsoft.com/office/officeart/2005/8/layout/arrow2"/>
    <dgm:cxn modelId="{FC0BAC55-C1E0-47CC-A39E-4463A5D297C1}" type="presParOf" srcId="{25252DD1-2743-42E6-A2D1-EAAC01270666}" destId="{F5077BF0-A80B-42F7-A2E1-3BD766F493DB}" srcOrd="5" destOrd="0" presId="urn:microsoft.com/office/officeart/2005/8/layout/arrow2"/>
    <dgm:cxn modelId="{A6FAFE42-0C49-4AE9-A6C5-A49DF552F5E5}" type="presParOf" srcId="{25252DD1-2743-42E6-A2D1-EAAC01270666}" destId="{9A44A0E6-4D4D-405D-BC16-BF3BC3904C15}" srcOrd="6" destOrd="0" presId="urn:microsoft.com/office/officeart/2005/8/layout/arrow2"/>
    <dgm:cxn modelId="{662707CB-1142-4134-BED8-86563FAAC20C}" type="presParOf" srcId="{25252DD1-2743-42E6-A2D1-EAAC01270666}" destId="{D35BCEE8-B4A2-47C8-B4E5-C10FEB60E7D4}" srcOrd="7" destOrd="0" presId="urn:microsoft.com/office/officeart/2005/8/layout/arrow2"/>
    <dgm:cxn modelId="{C985F501-2F7D-4576-A033-9C83F0C963B4}" type="presParOf" srcId="{25252DD1-2743-42E6-A2D1-EAAC01270666}" destId="{902653D7-4F43-4E03-BB20-E40B2063804A}" srcOrd="8" destOrd="0" presId="urn:microsoft.com/office/officeart/2005/8/layout/arrow2"/>
    <dgm:cxn modelId="{88E7DD47-99CE-4E7C-BEF3-A70774E5F9B4}" type="presParOf" srcId="{25252DD1-2743-42E6-A2D1-EAAC01270666}" destId="{D1279CB1-8A87-4B94-812C-1BA5275AA52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BB4F-7871-4C36-B84A-395F6FC99FF7}">
      <dsp:nvSpPr>
        <dsp:cNvPr id="0" name=""/>
        <dsp:cNvSpPr/>
      </dsp:nvSpPr>
      <dsp:spPr>
        <a:xfrm>
          <a:off x="4700" y="77401"/>
          <a:ext cx="1407935" cy="54000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2003</a:t>
          </a:r>
        </a:p>
      </dsp:txBody>
      <dsp:txXfrm>
        <a:off x="4700" y="77401"/>
        <a:ext cx="1272935" cy="540000"/>
      </dsp:txXfrm>
    </dsp:sp>
    <dsp:sp modelId="{66F10B1A-3501-4DFA-8BFB-87B4DFD13A5C}">
      <dsp:nvSpPr>
        <dsp:cNvPr id="0" name=""/>
        <dsp:cNvSpPr/>
      </dsp:nvSpPr>
      <dsp:spPr>
        <a:xfrm>
          <a:off x="4700"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err="1">
              <a:latin typeface="Lato" panose="020F0502020204030203" pitchFamily="34" charset="0"/>
              <a:ea typeface="Lato" panose="020F0502020204030203" pitchFamily="34" charset="0"/>
              <a:cs typeface="Lato" panose="020F0502020204030203" pitchFamily="34" charset="0"/>
            </a:rPr>
            <a:t>Russia</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4700" y="684901"/>
        <a:ext cx="1126348" cy="1541953"/>
      </dsp:txXfrm>
    </dsp:sp>
    <dsp:sp modelId="{E9FCDCC0-651E-41C1-BC85-6F4B81D37BB3}">
      <dsp:nvSpPr>
        <dsp:cNvPr id="0" name=""/>
        <dsp:cNvSpPr/>
      </dsp:nvSpPr>
      <dsp:spPr>
        <a:xfrm>
          <a:off x="1196636"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2004</a:t>
          </a:r>
        </a:p>
      </dsp:txBody>
      <dsp:txXfrm>
        <a:off x="1466636" y="77401"/>
        <a:ext cx="867935" cy="540000"/>
      </dsp:txXfrm>
    </dsp:sp>
    <dsp:sp modelId="{844799D5-867A-496F-81F2-3D4792CBC134}">
      <dsp:nvSpPr>
        <dsp:cNvPr id="0" name=""/>
        <dsp:cNvSpPr/>
      </dsp:nvSpPr>
      <dsp:spPr>
        <a:xfrm>
          <a:off x="1196636"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err="1">
              <a:latin typeface="Lato" panose="020F0502020204030203" pitchFamily="34" charset="0"/>
              <a:ea typeface="Lato" panose="020F0502020204030203" pitchFamily="34" charset="0"/>
              <a:cs typeface="Lato" panose="020F0502020204030203" pitchFamily="34" charset="0"/>
            </a:rPr>
            <a:t>Iceland</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en-US" sz="1000" kern="1200" dirty="0">
              <a:latin typeface="Lato" panose="020F0502020204030203" pitchFamily="34" charset="0"/>
              <a:ea typeface="Lato" panose="020F0502020204030203" pitchFamily="34" charset="0"/>
              <a:cs typeface="Lato" panose="020F0502020204030203" pitchFamily="34" charset="0"/>
            </a:rPr>
            <a:t>Russia awards its first Green Flag for a faculty</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1196636" y="684901"/>
        <a:ext cx="1126348" cy="1541953"/>
      </dsp:txXfrm>
    </dsp:sp>
    <dsp:sp modelId="{7F614891-4631-4E27-9A40-153D755B18B5}">
      <dsp:nvSpPr>
        <dsp:cNvPr id="0" name=""/>
        <dsp:cNvSpPr/>
      </dsp:nvSpPr>
      <dsp:spPr>
        <a:xfrm>
          <a:off x="2388572"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2007</a:t>
          </a:r>
        </a:p>
      </dsp:txBody>
      <dsp:txXfrm>
        <a:off x="2658572" y="77401"/>
        <a:ext cx="867935" cy="540000"/>
      </dsp:txXfrm>
    </dsp:sp>
    <dsp:sp modelId="{76B178BA-2813-43BE-928F-CDB764877E17}">
      <dsp:nvSpPr>
        <dsp:cNvPr id="0" name=""/>
        <dsp:cNvSpPr/>
      </dsp:nvSpPr>
      <dsp:spPr>
        <a:xfrm>
          <a:off x="2388572"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Ireland</a:t>
          </a:r>
        </a:p>
      </dsp:txBody>
      <dsp:txXfrm>
        <a:off x="2388572" y="684901"/>
        <a:ext cx="1126348" cy="1541953"/>
      </dsp:txXfrm>
    </dsp:sp>
    <dsp:sp modelId="{39363535-93B7-4DDB-9D27-746867C07BA0}">
      <dsp:nvSpPr>
        <dsp:cNvPr id="0" name=""/>
        <dsp:cNvSpPr/>
      </dsp:nvSpPr>
      <dsp:spPr>
        <a:xfrm>
          <a:off x="3580508"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2008</a:t>
          </a:r>
        </a:p>
      </dsp:txBody>
      <dsp:txXfrm>
        <a:off x="3850508" y="77401"/>
        <a:ext cx="867935" cy="540000"/>
      </dsp:txXfrm>
    </dsp:sp>
    <dsp:sp modelId="{9AA88039-045B-4AC6-BAC8-0A77F67C26E4}">
      <dsp:nvSpPr>
        <dsp:cNvPr id="0" name=""/>
        <dsp:cNvSpPr/>
      </dsp:nvSpPr>
      <dsp:spPr>
        <a:xfrm>
          <a:off x="3580508"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Portugal</a:t>
          </a:r>
        </a:p>
      </dsp:txBody>
      <dsp:txXfrm>
        <a:off x="3580508" y="684901"/>
        <a:ext cx="1126348" cy="1541953"/>
      </dsp:txXfrm>
    </dsp:sp>
    <dsp:sp modelId="{9F771942-F9C7-4F84-907D-10C59A014315}">
      <dsp:nvSpPr>
        <dsp:cNvPr id="0" name=""/>
        <dsp:cNvSpPr/>
      </dsp:nvSpPr>
      <dsp:spPr>
        <a:xfrm>
          <a:off x="4772443"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2009</a:t>
          </a:r>
        </a:p>
      </dsp:txBody>
      <dsp:txXfrm>
        <a:off x="5042443" y="77401"/>
        <a:ext cx="867935" cy="540000"/>
      </dsp:txXfrm>
    </dsp:sp>
    <dsp:sp modelId="{C2C117EC-E94F-4CFA-B117-1A85DC724342}">
      <dsp:nvSpPr>
        <dsp:cNvPr id="0" name=""/>
        <dsp:cNvSpPr/>
      </dsp:nvSpPr>
      <dsp:spPr>
        <a:xfrm>
          <a:off x="4772443"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Denmark</a:t>
          </a:r>
        </a:p>
      </dsp:txBody>
      <dsp:txXfrm>
        <a:off x="4772443" y="684901"/>
        <a:ext cx="1126348" cy="1541953"/>
      </dsp:txXfrm>
    </dsp:sp>
    <dsp:sp modelId="{B8EB0F50-DF75-4692-96D0-6DEBD6698BE4}">
      <dsp:nvSpPr>
        <dsp:cNvPr id="0" name=""/>
        <dsp:cNvSpPr/>
      </dsp:nvSpPr>
      <dsp:spPr>
        <a:xfrm>
          <a:off x="5964379"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a:latin typeface="Lato" panose="020F0502020204030203" pitchFamily="34" charset="0"/>
              <a:ea typeface="Lato" panose="020F0502020204030203" pitchFamily="34" charset="0"/>
              <a:cs typeface="Lato" panose="020F0502020204030203" pitchFamily="34" charset="0"/>
            </a:rPr>
            <a:t>2010</a:t>
          </a:r>
        </a:p>
      </dsp:txBody>
      <dsp:txXfrm>
        <a:off x="6234379" y="77401"/>
        <a:ext cx="867935" cy="540000"/>
      </dsp:txXfrm>
    </dsp:sp>
    <dsp:sp modelId="{31EBEFBF-A6F5-47EF-8647-29FCC13DB930}">
      <dsp:nvSpPr>
        <dsp:cNvPr id="0" name=""/>
        <dsp:cNvSpPr/>
      </dsp:nvSpPr>
      <dsp:spPr>
        <a:xfrm>
          <a:off x="5964379"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GB" sz="1000" kern="1200" noProof="0" dirty="0" err="1">
              <a:latin typeface="Lato" panose="020F0502020204030203" pitchFamily="34" charset="0"/>
              <a:ea typeface="Lato" panose="020F0502020204030203" pitchFamily="34" charset="0"/>
              <a:cs typeface="Lato" panose="020F0502020204030203" pitchFamily="34" charset="0"/>
            </a:rPr>
            <a:t>Univeristy</a:t>
          </a:r>
          <a:r>
            <a:rPr lang="en-US" sz="1000" kern="1200" dirty="0">
              <a:latin typeface="Lato" panose="020F0502020204030203" pitchFamily="34" charset="0"/>
              <a:ea typeface="Lato" panose="020F0502020204030203" pitchFamily="34" charset="0"/>
              <a:cs typeface="Lato" panose="020F0502020204030203" pitchFamily="34" charset="0"/>
            </a:rPr>
            <a:t> College Cork in Ireland: the first university in the world to be awarded the Green Flag</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en-US" sz="1000" kern="1200" dirty="0" err="1">
              <a:latin typeface="Lato" panose="020F0502020204030203" pitchFamily="34" charset="0"/>
              <a:ea typeface="Lato" panose="020F0502020204030203" pitchFamily="34" charset="0"/>
              <a:cs typeface="Lato" panose="020F0502020204030203" pitchFamily="34" charset="0"/>
            </a:rPr>
            <a:t>Coláiste</a:t>
          </a:r>
          <a:r>
            <a:rPr lang="en-US" sz="1000" kern="1200" dirty="0">
              <a:latin typeface="Lato" panose="020F0502020204030203" pitchFamily="34" charset="0"/>
              <a:ea typeface="Lato" panose="020F0502020204030203" pitchFamily="34" charset="0"/>
              <a:cs typeface="Lato" panose="020F0502020204030203" pitchFamily="34" charset="0"/>
            </a:rPr>
            <a:t> </a:t>
          </a:r>
          <a:r>
            <a:rPr lang="en-US" sz="1000" kern="1200" dirty="0" err="1">
              <a:latin typeface="Lato" panose="020F0502020204030203" pitchFamily="34" charset="0"/>
              <a:ea typeface="Lato" panose="020F0502020204030203" pitchFamily="34" charset="0"/>
              <a:cs typeface="Lato" panose="020F0502020204030203" pitchFamily="34" charset="0"/>
            </a:rPr>
            <a:t>Dhúlaigh</a:t>
          </a:r>
          <a:r>
            <a:rPr lang="en-US" sz="1000" kern="1200" dirty="0">
              <a:latin typeface="Lato" panose="020F0502020204030203" pitchFamily="34" charset="0"/>
              <a:ea typeface="Lato" panose="020F0502020204030203" pitchFamily="34" charset="0"/>
              <a:cs typeface="Lato" panose="020F0502020204030203" pitchFamily="34" charset="0"/>
            </a:rPr>
            <a:t>. Denmark awards a Teacher Training College with the Green Flag</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5964379" y="684901"/>
        <a:ext cx="1126348" cy="1541953"/>
      </dsp:txXfrm>
    </dsp:sp>
    <dsp:sp modelId="{4F1008F1-CB22-D44D-847A-6EECEDDE992F}">
      <dsp:nvSpPr>
        <dsp:cNvPr id="0" name=""/>
        <dsp:cNvSpPr/>
      </dsp:nvSpPr>
      <dsp:spPr>
        <a:xfrm>
          <a:off x="7156315"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a:latin typeface="Lato" panose="020F0502020204030203" pitchFamily="34" charset="0"/>
              <a:ea typeface="Lato" panose="020F0502020204030203" pitchFamily="34" charset="0"/>
              <a:cs typeface="Lato" panose="020F0502020204030203" pitchFamily="34" charset="0"/>
            </a:rPr>
            <a:t>2012</a:t>
          </a:r>
        </a:p>
      </dsp:txBody>
      <dsp:txXfrm>
        <a:off x="7426315" y="77401"/>
        <a:ext cx="867935" cy="540000"/>
      </dsp:txXfrm>
    </dsp:sp>
    <dsp:sp modelId="{0D1FE696-AB5F-734D-9842-55A92C55575B}">
      <dsp:nvSpPr>
        <dsp:cNvPr id="0" name=""/>
        <dsp:cNvSpPr/>
      </dsp:nvSpPr>
      <dsp:spPr>
        <a:xfrm>
          <a:off x="7156315"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a:latin typeface="Lato" panose="020F0502020204030203" pitchFamily="34" charset="0"/>
              <a:ea typeface="Lato" panose="020F0502020204030203" pitchFamily="34" charset="0"/>
              <a:cs typeface="Lato" panose="020F0502020204030203" pitchFamily="34" charset="0"/>
            </a:rPr>
            <a:t>The </a:t>
          </a:r>
          <a:r>
            <a:rPr lang="de-DE" sz="1000" kern="1200" dirty="0" err="1">
              <a:latin typeface="Lato" panose="020F0502020204030203" pitchFamily="34" charset="0"/>
              <a:ea typeface="Lato" panose="020F0502020204030203" pitchFamily="34" charset="0"/>
              <a:cs typeface="Lato" panose="020F0502020204030203" pitchFamily="34" charset="0"/>
            </a:rPr>
            <a:t>first</a:t>
          </a:r>
          <a:r>
            <a:rPr lang="de-DE" sz="1000" kern="1200" dirty="0">
              <a:latin typeface="Lato" panose="020F0502020204030203" pitchFamily="34" charset="0"/>
              <a:ea typeface="Lato" panose="020F0502020204030203" pitchFamily="34" charset="0"/>
              <a:cs typeface="Lato" panose="020F0502020204030203" pitchFamily="34" charset="0"/>
            </a:rPr>
            <a:t> FEE </a:t>
          </a:r>
          <a:r>
            <a:rPr lang="de-DE" sz="1000" kern="1200" dirty="0" err="1">
              <a:latin typeface="Lato" panose="020F0502020204030203" pitchFamily="34" charset="0"/>
              <a:ea typeface="Lato" panose="020F0502020204030203" pitchFamily="34" charset="0"/>
              <a:cs typeface="Lato" panose="020F0502020204030203" pitchFamily="34" charset="0"/>
            </a:rPr>
            <a:t>EcoCampus</a:t>
          </a:r>
          <a:r>
            <a:rPr lang="de-DE" sz="1000" kern="1200" dirty="0">
              <a:latin typeface="Lato" panose="020F0502020204030203" pitchFamily="34" charset="0"/>
              <a:ea typeface="Lato" panose="020F0502020204030203" pitchFamily="34" charset="0"/>
              <a:cs typeface="Lato" panose="020F0502020204030203" pitchFamily="34" charset="0"/>
            </a:rPr>
            <a:t> Alliance Meeting </a:t>
          </a:r>
          <a:r>
            <a:rPr lang="de-DE" sz="1000" kern="1200" dirty="0" err="1">
              <a:latin typeface="Lato" panose="020F0502020204030203" pitchFamily="34" charset="0"/>
              <a:ea typeface="Lato" panose="020F0502020204030203" pitchFamily="34" charset="0"/>
              <a:cs typeface="Lato" panose="020F0502020204030203" pitchFamily="34" charset="0"/>
            </a:rPr>
            <a:t>is</a:t>
          </a:r>
          <a:r>
            <a:rPr lang="de-DE" sz="1000" kern="1200" dirty="0">
              <a:latin typeface="Lato" panose="020F0502020204030203" pitchFamily="34" charset="0"/>
              <a:ea typeface="Lato" panose="020F0502020204030203" pitchFamily="34" charset="0"/>
              <a:cs typeface="Lato" panose="020F0502020204030203" pitchFamily="34" charset="0"/>
            </a:rPr>
            <a:t> </a:t>
          </a:r>
          <a:r>
            <a:rPr lang="de-DE" sz="1000" kern="1200" dirty="0" err="1">
              <a:latin typeface="Lato" panose="020F0502020204030203" pitchFamily="34" charset="0"/>
              <a:ea typeface="Lato" panose="020F0502020204030203" pitchFamily="34" charset="0"/>
              <a:cs typeface="Lato" panose="020F0502020204030203" pitchFamily="34" charset="0"/>
            </a:rPr>
            <a:t>held</a:t>
          </a:r>
          <a:endParaRPr lang="en-US"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Latvia</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Slovenia</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Serbia</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7156315" y="684901"/>
        <a:ext cx="1126348" cy="154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79197-5615-445F-874B-7D422C7EF553}">
      <dsp:nvSpPr>
        <dsp:cNvPr id="0" name=""/>
        <dsp:cNvSpPr/>
      </dsp:nvSpPr>
      <dsp:spPr>
        <a:xfrm>
          <a:off x="6678" y="79907"/>
          <a:ext cx="1417657" cy="56706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2013 </a:t>
          </a:r>
        </a:p>
      </dsp:txBody>
      <dsp:txXfrm>
        <a:off x="6678" y="79907"/>
        <a:ext cx="1275891" cy="567063"/>
      </dsp:txXfrm>
    </dsp:sp>
    <dsp:sp modelId="{4C5087FB-6FE0-4DEB-B673-65CD0B00F1AE}">
      <dsp:nvSpPr>
        <dsp:cNvPr id="0" name=""/>
        <dsp:cNvSpPr/>
      </dsp:nvSpPr>
      <dsp:spPr>
        <a:xfrm>
          <a:off x="6678"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a:latin typeface="Lato" panose="020F0502020204030203" pitchFamily="34" charset="0"/>
              <a:ea typeface="Lato" panose="020F0502020204030203" pitchFamily="34" charset="0"/>
              <a:cs typeface="Lato" panose="020F0502020204030203" pitchFamily="34" charset="0"/>
            </a:rPr>
            <a:t>Spain</a:t>
          </a: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Singapore</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Bermuda</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The First International Meeting of FEE EcoCampus is held in Lisbon, several other countries join via live stream</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6678" y="717853"/>
        <a:ext cx="1134126" cy="1837687"/>
      </dsp:txXfrm>
    </dsp:sp>
    <dsp:sp modelId="{E9550C02-31C7-47A8-85E5-9F3548521209}">
      <dsp:nvSpPr>
        <dsp:cNvPr id="0" name=""/>
        <dsp:cNvSpPr/>
      </dsp:nvSpPr>
      <dsp:spPr>
        <a:xfrm>
          <a:off x="1208336"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2014</a:t>
          </a:r>
        </a:p>
      </dsp:txBody>
      <dsp:txXfrm>
        <a:off x="1491868" y="79907"/>
        <a:ext cx="850594" cy="567063"/>
      </dsp:txXfrm>
    </dsp:sp>
    <dsp:sp modelId="{433659F4-EC1E-48E0-BF8A-680249D2AF59}">
      <dsp:nvSpPr>
        <dsp:cNvPr id="0" name=""/>
        <dsp:cNvSpPr/>
      </dsp:nvSpPr>
      <dsp:spPr>
        <a:xfrm>
          <a:off x="1208336"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err="1">
              <a:latin typeface="Lato" panose="020F0502020204030203" pitchFamily="34" charset="0"/>
              <a:ea typeface="Lato" panose="020F0502020204030203" pitchFamily="34" charset="0"/>
              <a:cs typeface="Lato" panose="020F0502020204030203" pitchFamily="34" charset="0"/>
            </a:rPr>
            <a:t>Croatia</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1208336" y="717853"/>
        <a:ext cx="1134126" cy="1837687"/>
      </dsp:txXfrm>
    </dsp:sp>
    <dsp:sp modelId="{FCD2254F-D26E-49EF-9E5E-96E749A04DE4}">
      <dsp:nvSpPr>
        <dsp:cNvPr id="0" name=""/>
        <dsp:cNvSpPr/>
      </dsp:nvSpPr>
      <dsp:spPr>
        <a:xfrm>
          <a:off x="2409993"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2015</a:t>
          </a:r>
        </a:p>
      </dsp:txBody>
      <dsp:txXfrm>
        <a:off x="2693525" y="79907"/>
        <a:ext cx="850594" cy="567063"/>
      </dsp:txXfrm>
    </dsp:sp>
    <dsp:sp modelId="{28E74F43-8E4F-41B9-A2C5-0DF71CA7ECBC}">
      <dsp:nvSpPr>
        <dsp:cNvPr id="0" name=""/>
        <dsp:cNvSpPr/>
      </dsp:nvSpPr>
      <dsp:spPr>
        <a:xfrm>
          <a:off x="2409993"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a:latin typeface="Lato" panose="020F0502020204030203" pitchFamily="34" charset="0"/>
              <a:ea typeface="Lato" panose="020F0502020204030203" pitchFamily="34" charset="0"/>
              <a:cs typeface="Lato" panose="020F0502020204030203" pitchFamily="34" charset="0"/>
            </a:rPr>
            <a:t>Formal FEE </a:t>
          </a:r>
          <a:r>
            <a:rPr lang="de-DE" sz="1100" kern="1200" dirty="0" err="1">
              <a:latin typeface="Lato" panose="020F0502020204030203" pitchFamily="34" charset="0"/>
              <a:ea typeface="Lato" panose="020F0502020204030203" pitchFamily="34" charset="0"/>
              <a:cs typeface="Lato" panose="020F0502020204030203" pitchFamily="34" charset="0"/>
            </a:rPr>
            <a:t>EcoCampus</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working</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group</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is</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set</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up</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FEE </a:t>
          </a:r>
          <a:r>
            <a:rPr lang="en-US" sz="1100" kern="1200" dirty="0" err="1">
              <a:latin typeface="Lato" panose="020F0502020204030203" pitchFamily="34" charset="0"/>
              <a:ea typeface="Lato" panose="020F0502020204030203" pitchFamily="34" charset="0"/>
              <a:cs typeface="Lato" panose="020F0502020204030203" pitchFamily="34" charset="0"/>
            </a:rPr>
            <a:t>EcoCampus</a:t>
          </a:r>
          <a:r>
            <a:rPr lang="en-US" sz="1100" kern="1200" dirty="0">
              <a:latin typeface="Lato" panose="020F0502020204030203" pitchFamily="34" charset="0"/>
              <a:ea typeface="Lato" panose="020F0502020204030203" pitchFamily="34" charset="0"/>
              <a:cs typeface="Lato" panose="020F0502020204030203" pitchFamily="34" charset="0"/>
            </a:rPr>
            <a:t> is one of the tertiary education sustainability networks that forms a Global Alliance</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2409993" y="717853"/>
        <a:ext cx="1134126" cy="1837687"/>
      </dsp:txXfrm>
    </dsp:sp>
    <dsp:sp modelId="{D1BA91FC-8785-4EAC-BDAB-7DA9BE0DF015}">
      <dsp:nvSpPr>
        <dsp:cNvPr id="0" name=""/>
        <dsp:cNvSpPr/>
      </dsp:nvSpPr>
      <dsp:spPr>
        <a:xfrm>
          <a:off x="3611651"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2016</a:t>
          </a:r>
        </a:p>
      </dsp:txBody>
      <dsp:txXfrm>
        <a:off x="3895183" y="79907"/>
        <a:ext cx="850594" cy="567063"/>
      </dsp:txXfrm>
    </dsp:sp>
    <dsp:sp modelId="{19597C10-F65D-4DD0-A3C4-D9D83F0DC41B}">
      <dsp:nvSpPr>
        <dsp:cNvPr id="0" name=""/>
        <dsp:cNvSpPr/>
      </dsp:nvSpPr>
      <dsp:spPr>
        <a:xfrm>
          <a:off x="3611651"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Cork University Hospital (CUH) in Ireland is the first hospital in the world to be awarded the Green Flag.</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3611651" y="717853"/>
        <a:ext cx="1134126" cy="1837687"/>
      </dsp:txXfrm>
    </dsp:sp>
    <dsp:sp modelId="{E446DE7E-105B-47CE-A1AF-C0C436D01A56}">
      <dsp:nvSpPr>
        <dsp:cNvPr id="0" name=""/>
        <dsp:cNvSpPr/>
      </dsp:nvSpPr>
      <dsp:spPr>
        <a:xfrm>
          <a:off x="4813308"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2017</a:t>
          </a:r>
        </a:p>
      </dsp:txBody>
      <dsp:txXfrm>
        <a:off x="5096840" y="79907"/>
        <a:ext cx="850594" cy="567063"/>
      </dsp:txXfrm>
    </dsp:sp>
    <dsp:sp modelId="{DFD8AFD7-4A71-4721-BF05-36919E0E2937}">
      <dsp:nvSpPr>
        <dsp:cNvPr id="0" name=""/>
        <dsp:cNvSpPr/>
      </dsp:nvSpPr>
      <dsp:spPr>
        <a:xfrm>
          <a:off x="4813308"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Pilot projects </a:t>
          </a:r>
          <a:r>
            <a:rPr lang="en-US" sz="1100" b="0" kern="1200" dirty="0">
              <a:latin typeface="Lato" panose="020F0502020204030203" pitchFamily="34" charset="0"/>
              <a:ea typeface="Lato" panose="020F0502020204030203" pitchFamily="34" charset="0"/>
              <a:cs typeface="Lato" panose="020F0502020204030203" pitchFamily="34" charset="0"/>
            </a:rPr>
            <a:t>Uganda, Malaysia </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4813308" y="717853"/>
        <a:ext cx="1134126" cy="1837687"/>
      </dsp:txXfrm>
    </dsp:sp>
    <dsp:sp modelId="{2AEF6CDA-0233-49BC-9126-C766922218D7}">
      <dsp:nvSpPr>
        <dsp:cNvPr id="0" name=""/>
        <dsp:cNvSpPr/>
      </dsp:nvSpPr>
      <dsp:spPr>
        <a:xfrm>
          <a:off x="6014966"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2018</a:t>
          </a:r>
        </a:p>
      </dsp:txBody>
      <dsp:txXfrm>
        <a:off x="6298498" y="79907"/>
        <a:ext cx="850594" cy="567063"/>
      </dsp:txXfrm>
    </dsp:sp>
    <dsp:sp modelId="{C952AA27-E7A5-4EE2-BBC8-0C15139036EA}">
      <dsp:nvSpPr>
        <dsp:cNvPr id="0" name=""/>
        <dsp:cNvSpPr/>
      </dsp:nvSpPr>
      <dsp:spPr>
        <a:xfrm>
          <a:off x="6014966"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b="0" kern="1200" dirty="0">
              <a:latin typeface="Lato" panose="020F0502020204030203" pitchFamily="34" charset="0"/>
              <a:ea typeface="Lato" panose="020F0502020204030203" pitchFamily="34" charset="0"/>
              <a:cs typeface="Lato" panose="020F0502020204030203" pitchFamily="34" charset="0"/>
            </a:rPr>
            <a:t>Puerto Rico </a:t>
          </a:r>
          <a:endParaRPr lang="de-DE" sz="1100" b="0" kern="1200" dirty="0">
            <a:latin typeface="Lato" panose="020F0502020204030203" pitchFamily="34" charset="0"/>
            <a:ea typeface="Lato" panose="020F0502020204030203" pitchFamily="34" charset="0"/>
            <a:cs typeface="Lato" panose="020F0502020204030203" pitchFamily="34" charset="0"/>
          </a:endParaRPr>
        </a:p>
      </dsp:txBody>
      <dsp:txXfrm>
        <a:off x="6014966" y="717853"/>
        <a:ext cx="1134126" cy="1837687"/>
      </dsp:txXfrm>
    </dsp:sp>
    <dsp:sp modelId="{F41B7554-1DBA-49D5-BEDE-C994D397BA45}">
      <dsp:nvSpPr>
        <dsp:cNvPr id="0" name=""/>
        <dsp:cNvSpPr/>
      </dsp:nvSpPr>
      <dsp:spPr>
        <a:xfrm>
          <a:off x="7216623"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latin typeface="Lato" panose="020F0502020204030203" pitchFamily="34" charset="0"/>
              <a:ea typeface="Lato" panose="020F0502020204030203" pitchFamily="34" charset="0"/>
              <a:cs typeface="Lato" panose="020F0502020204030203" pitchFamily="34" charset="0"/>
            </a:rPr>
            <a:t>2019</a:t>
          </a:r>
        </a:p>
      </dsp:txBody>
      <dsp:txXfrm>
        <a:off x="7500155" y="79907"/>
        <a:ext cx="850594" cy="567063"/>
      </dsp:txXfrm>
    </dsp:sp>
    <dsp:sp modelId="{40AEE993-3C16-4676-A307-BF09BA4EFF97}">
      <dsp:nvSpPr>
        <dsp:cNvPr id="0" name=""/>
        <dsp:cNvSpPr/>
      </dsp:nvSpPr>
      <dsp:spPr>
        <a:xfrm>
          <a:off x="7216623"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b="0" kern="1200" noProof="0" dirty="0">
              <a:latin typeface="Lato" panose="020F0502020204030203" pitchFamily="34" charset="0"/>
              <a:ea typeface="Lato" panose="020F0502020204030203" pitchFamily="34" charset="0"/>
              <a:cs typeface="Lato" panose="020F0502020204030203" pitchFamily="34" charset="0"/>
            </a:rPr>
            <a:t>USA </a:t>
          </a:r>
          <a:r>
            <a:rPr lang="de-DE" sz="1100" b="0" kern="1200" noProof="0" dirty="0" err="1">
              <a:latin typeface="Lato" panose="020F0502020204030203" pitchFamily="34" charset="0"/>
              <a:ea typeface="Lato" panose="020F0502020204030203" pitchFamily="34" charset="0"/>
              <a:cs typeface="Lato" panose="020F0502020204030203" pitchFamily="34" charset="0"/>
            </a:rPr>
            <a:t>and</a:t>
          </a:r>
          <a:r>
            <a:rPr lang="de-DE" sz="1100" b="0" kern="1200" noProof="0" dirty="0">
              <a:latin typeface="Lato" panose="020F0502020204030203" pitchFamily="34" charset="0"/>
              <a:ea typeface="Lato" panose="020F0502020204030203" pitchFamily="34" charset="0"/>
              <a:cs typeface="Lato" panose="020F0502020204030203" pitchFamily="34" charset="0"/>
            </a:rPr>
            <a:t> England </a:t>
          </a:r>
          <a:r>
            <a:rPr lang="de-DE" sz="1100" b="0" kern="1200" noProof="0" dirty="0" err="1">
              <a:latin typeface="Lato" panose="020F0502020204030203" pitchFamily="34" charset="0"/>
              <a:ea typeface="Lato" panose="020F0502020204030203" pitchFamily="34" charset="0"/>
              <a:cs typeface="Lato" panose="020F0502020204030203" pitchFamily="34" charset="0"/>
            </a:rPr>
            <a:t>launch</a:t>
          </a:r>
          <a:r>
            <a:rPr lang="de-DE" sz="1100" b="0" kern="1200" noProof="0" dirty="0">
              <a:latin typeface="Lato" panose="020F0502020204030203" pitchFamily="34" charset="0"/>
              <a:ea typeface="Lato" panose="020F0502020204030203" pitchFamily="34" charset="0"/>
              <a:cs typeface="Lato" panose="020F0502020204030203" pitchFamily="34" charset="0"/>
            </a:rPr>
            <a:t> </a:t>
          </a:r>
          <a:r>
            <a:rPr lang="de-DE" sz="1100" b="0" kern="1200" noProof="0" dirty="0" err="1">
              <a:latin typeface="Lato" panose="020F0502020204030203" pitchFamily="34" charset="0"/>
              <a:ea typeface="Lato" panose="020F0502020204030203" pitchFamily="34" charset="0"/>
              <a:cs typeface="Lato" panose="020F0502020204030203" pitchFamily="34" charset="0"/>
            </a:rPr>
            <a:t>the</a:t>
          </a:r>
          <a:r>
            <a:rPr lang="de-DE" sz="1100" b="0" kern="1200" noProof="0" dirty="0">
              <a:latin typeface="Lato" panose="020F0502020204030203" pitchFamily="34" charset="0"/>
              <a:ea typeface="Lato" panose="020F0502020204030203" pitchFamily="34" charset="0"/>
              <a:cs typeface="Lato" panose="020F0502020204030203" pitchFamily="34" charset="0"/>
            </a:rPr>
            <a:t> FEE </a:t>
          </a:r>
          <a:r>
            <a:rPr lang="de-DE" sz="1100" b="0" kern="1200" noProof="0" dirty="0" err="1">
              <a:latin typeface="Lato" panose="020F0502020204030203" pitchFamily="34" charset="0"/>
              <a:ea typeface="Lato" panose="020F0502020204030203" pitchFamily="34" charset="0"/>
              <a:cs typeface="Lato" panose="020F0502020204030203" pitchFamily="34" charset="0"/>
            </a:rPr>
            <a:t>EcoCampus</a:t>
          </a:r>
          <a:endParaRPr lang="de-DE" sz="1100" b="0" kern="1200" noProof="0" dirty="0">
            <a:latin typeface="Lato" panose="020F0502020204030203" pitchFamily="34" charset="0"/>
            <a:ea typeface="Lato" panose="020F0502020204030203" pitchFamily="34" charset="0"/>
            <a:cs typeface="Lato" panose="020F0502020204030203" pitchFamily="34" charset="0"/>
          </a:endParaRPr>
        </a:p>
      </dsp:txBody>
      <dsp:txXfrm>
        <a:off x="7216623" y="717853"/>
        <a:ext cx="1134126" cy="1837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4AD9-6C94-440B-BBBB-577123B4A3AB}">
      <dsp:nvSpPr>
        <dsp:cNvPr id="0" name=""/>
        <dsp:cNvSpPr/>
      </dsp:nvSpPr>
      <dsp:spPr>
        <a:xfrm>
          <a:off x="-84622" y="220524"/>
          <a:ext cx="7128792" cy="445549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A3284-6EF7-462E-8D7C-36626F497AF7}">
      <dsp:nvSpPr>
        <dsp:cNvPr id="0" name=""/>
        <dsp:cNvSpPr/>
      </dsp:nvSpPr>
      <dsp:spPr>
        <a:xfrm>
          <a:off x="617563" y="3533630"/>
          <a:ext cx="163962" cy="16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6B9D9-AE7B-4571-BCFD-D15EADDA37B4}">
      <dsp:nvSpPr>
        <dsp:cNvPr id="0" name=""/>
        <dsp:cNvSpPr/>
      </dsp:nvSpPr>
      <dsp:spPr>
        <a:xfrm>
          <a:off x="324249" y="3836136"/>
          <a:ext cx="1691204"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80" tIns="0" rIns="0" bIns="0" numCol="1" spcCol="1270" anchor="t" anchorCtr="0">
          <a:noAutofit/>
        </a:bodyPr>
        <a:lstStyle/>
        <a:p>
          <a:pPr lvl="0" algn="l" defTabSz="622300">
            <a:lnSpc>
              <a:spcPct val="90000"/>
            </a:lnSpc>
            <a:spcBef>
              <a:spcPct val="0"/>
            </a:spcBef>
            <a:spcAft>
              <a:spcPct val="35000"/>
            </a:spcAft>
          </a:pPr>
          <a:r>
            <a:rPr lang="en-US" sz="1400" kern="1200" dirty="0">
              <a:latin typeface="Lato" panose="020F0502020204030203" pitchFamily="34" charset="0"/>
              <a:ea typeface="Lato" panose="020F0502020204030203" pitchFamily="34" charset="0"/>
              <a:cs typeface="Lato" panose="020F0502020204030203" pitchFamily="34" charset="0"/>
            </a:rPr>
            <a:t>Pre-Registration: forming the Eco Committee and completing a scoping exercise. </a:t>
          </a:r>
          <a:r>
            <a:rPr lang="de-DE" sz="1400" kern="1200" dirty="0">
              <a:latin typeface="Lato" panose="020F0502020204030203" pitchFamily="34" charset="0"/>
              <a:ea typeface="Lato" panose="020F0502020204030203" pitchFamily="34" charset="0"/>
              <a:cs typeface="Lato" panose="020F0502020204030203" pitchFamily="34" charset="0"/>
            </a:rPr>
            <a:t> </a:t>
          </a:r>
        </a:p>
      </dsp:txBody>
      <dsp:txXfrm>
        <a:off x="324249" y="3836136"/>
        <a:ext cx="1691204" cy="1060407"/>
      </dsp:txXfrm>
    </dsp:sp>
    <dsp:sp modelId="{F7E24945-BD60-476D-AF8C-FAFD8118729E}">
      <dsp:nvSpPr>
        <dsp:cNvPr id="0" name=""/>
        <dsp:cNvSpPr/>
      </dsp:nvSpPr>
      <dsp:spPr>
        <a:xfrm>
          <a:off x="1505098" y="2680848"/>
          <a:ext cx="256636" cy="2566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3AA38-B64A-4C4C-B788-4765BF0CB4E8}">
      <dsp:nvSpPr>
        <dsp:cNvPr id="0" name=""/>
        <dsp:cNvSpPr/>
      </dsp:nvSpPr>
      <dsp:spPr>
        <a:xfrm>
          <a:off x="1138207" y="3058727"/>
          <a:ext cx="2143052" cy="68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6" tIns="0" rIns="0" bIns="0" numCol="1" spcCol="1270" anchor="t" anchorCtr="0">
          <a:noAutofit/>
        </a:bodyPr>
        <a:lstStyle/>
        <a:p>
          <a:pPr lvl="0" algn="l" defTabSz="622300">
            <a:lnSpc>
              <a:spcPct val="90000"/>
            </a:lnSpc>
            <a:spcBef>
              <a:spcPct val="0"/>
            </a:spcBef>
            <a:spcAft>
              <a:spcPct val="35000"/>
            </a:spcAft>
          </a:pPr>
          <a:r>
            <a:rPr lang="de-DE" sz="1400" kern="1200" dirty="0">
              <a:latin typeface="Lato" panose="020F0502020204030203" pitchFamily="34" charset="0"/>
              <a:ea typeface="Lato" panose="020F0502020204030203" pitchFamily="34" charset="0"/>
              <a:cs typeface="Lato" panose="020F0502020204030203" pitchFamily="34" charset="0"/>
            </a:rPr>
            <a:t>Registration</a:t>
          </a:r>
        </a:p>
      </dsp:txBody>
      <dsp:txXfrm>
        <a:off x="1138207" y="3058727"/>
        <a:ext cx="2143052" cy="688047"/>
      </dsp:txXfrm>
    </dsp:sp>
    <dsp:sp modelId="{FDD8154E-DC24-435D-8B89-4C729D08DC28}">
      <dsp:nvSpPr>
        <dsp:cNvPr id="0" name=""/>
        <dsp:cNvSpPr/>
      </dsp:nvSpPr>
      <dsp:spPr>
        <a:xfrm>
          <a:off x="2645705" y="2000940"/>
          <a:ext cx="342182" cy="3421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77BF0-A80B-42F7-A2E1-3BD766F493DB}">
      <dsp:nvSpPr>
        <dsp:cNvPr id="0" name=""/>
        <dsp:cNvSpPr/>
      </dsp:nvSpPr>
      <dsp:spPr>
        <a:xfrm>
          <a:off x="2493806" y="2382353"/>
          <a:ext cx="1422787" cy="1506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15" tIns="0" rIns="0" bIns="0" numCol="1" spcCol="1270" anchor="t" anchorCtr="0">
          <a:noAutofit/>
        </a:bodyPr>
        <a:lstStyle/>
        <a:p>
          <a:pPr lvl="0" algn="l" defTabSz="622300">
            <a:lnSpc>
              <a:spcPct val="90000"/>
            </a:lnSpc>
            <a:spcBef>
              <a:spcPct val="0"/>
            </a:spcBef>
            <a:spcAft>
              <a:spcPct val="35000"/>
            </a:spcAft>
          </a:pPr>
          <a:r>
            <a:rPr lang="de-DE" sz="1400" kern="1200" dirty="0">
              <a:latin typeface="Lato" panose="020F0502020204030203" pitchFamily="34" charset="0"/>
              <a:ea typeface="Lato" panose="020F0502020204030203" pitchFamily="34" charset="0"/>
              <a:cs typeface="Lato" panose="020F0502020204030203" pitchFamily="34" charset="0"/>
            </a:rPr>
            <a:t>Implementation of the FEE Eco-Campus Programme</a:t>
          </a:r>
        </a:p>
      </dsp:txBody>
      <dsp:txXfrm>
        <a:off x="2493806" y="2382353"/>
        <a:ext cx="1422787" cy="1506073"/>
      </dsp:txXfrm>
    </dsp:sp>
    <dsp:sp modelId="{9A44A0E6-4D4D-405D-BC16-BF3BC3904C15}">
      <dsp:nvSpPr>
        <dsp:cNvPr id="0" name=""/>
        <dsp:cNvSpPr/>
      </dsp:nvSpPr>
      <dsp:spPr>
        <a:xfrm>
          <a:off x="3971660" y="1469845"/>
          <a:ext cx="441985" cy="4419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BCEE8-B4A2-47C8-B4E5-C10FEB60E7D4}">
      <dsp:nvSpPr>
        <dsp:cNvPr id="0" name=""/>
        <dsp:cNvSpPr/>
      </dsp:nvSpPr>
      <dsp:spPr>
        <a:xfrm>
          <a:off x="3918593" y="2040313"/>
          <a:ext cx="1500667" cy="589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199" tIns="0" rIns="0" bIns="0" numCol="1" spcCol="1270" anchor="t" anchorCtr="0">
          <a:noAutofit/>
        </a:bodyPr>
        <a:lstStyle/>
        <a:p>
          <a:pPr lvl="0" algn="l" defTabSz="622300">
            <a:lnSpc>
              <a:spcPct val="90000"/>
            </a:lnSpc>
            <a:spcBef>
              <a:spcPct val="0"/>
            </a:spcBef>
            <a:spcAft>
              <a:spcPct val="35000"/>
            </a:spcAft>
          </a:pPr>
          <a:r>
            <a:rPr lang="de-DE" sz="1400" kern="1200" dirty="0" err="1">
              <a:latin typeface="Lato" panose="020F0502020204030203" pitchFamily="34" charset="0"/>
              <a:ea typeface="Lato" panose="020F0502020204030203" pitchFamily="34" charset="0"/>
              <a:cs typeface="Lato" panose="020F0502020204030203" pitchFamily="34" charset="0"/>
            </a:rPr>
            <a:t>Applying</a:t>
          </a:r>
          <a:r>
            <a:rPr lang="de-DE" sz="1400" kern="1200" dirty="0">
              <a:latin typeface="Lato" panose="020F0502020204030203" pitchFamily="34" charset="0"/>
              <a:ea typeface="Lato" panose="020F0502020204030203" pitchFamily="34" charset="0"/>
              <a:cs typeface="Lato" panose="020F0502020204030203" pitchFamily="34" charset="0"/>
            </a:rPr>
            <a:t> </a:t>
          </a:r>
          <a:r>
            <a:rPr lang="de-DE" sz="1400" kern="1200" dirty="0" err="1">
              <a:latin typeface="Lato" panose="020F0502020204030203" pitchFamily="34" charset="0"/>
              <a:ea typeface="Lato" panose="020F0502020204030203" pitchFamily="34" charset="0"/>
              <a:cs typeface="Lato" panose="020F0502020204030203" pitchFamily="34" charset="0"/>
            </a:rPr>
            <a:t>for</a:t>
          </a:r>
          <a:r>
            <a:rPr lang="de-DE" sz="1400" kern="1200" dirty="0">
              <a:latin typeface="Lato" panose="020F0502020204030203" pitchFamily="34" charset="0"/>
              <a:ea typeface="Lato" panose="020F0502020204030203" pitchFamily="34" charset="0"/>
              <a:cs typeface="Lato" panose="020F0502020204030203" pitchFamily="34" charset="0"/>
            </a:rPr>
            <a:t> </a:t>
          </a:r>
          <a:r>
            <a:rPr lang="de-DE" sz="1400" kern="1200" dirty="0" err="1">
              <a:latin typeface="Lato" panose="020F0502020204030203" pitchFamily="34" charset="0"/>
              <a:ea typeface="Lato" panose="020F0502020204030203" pitchFamily="34" charset="0"/>
              <a:cs typeface="Lato" panose="020F0502020204030203" pitchFamily="34" charset="0"/>
            </a:rPr>
            <a:t>the</a:t>
          </a:r>
          <a:r>
            <a:rPr lang="de-DE" sz="1400" kern="1200" dirty="0">
              <a:latin typeface="Lato" panose="020F0502020204030203" pitchFamily="34" charset="0"/>
              <a:ea typeface="Lato" panose="020F0502020204030203" pitchFamily="34" charset="0"/>
              <a:cs typeface="Lato" panose="020F0502020204030203" pitchFamily="34" charset="0"/>
            </a:rPr>
            <a:t> International Green Flag Award</a:t>
          </a:r>
        </a:p>
      </dsp:txBody>
      <dsp:txXfrm>
        <a:off x="3918593" y="2040313"/>
        <a:ext cx="1500667" cy="589274"/>
      </dsp:txXfrm>
    </dsp:sp>
    <dsp:sp modelId="{902653D7-4F43-4E03-BB20-E40B2063804A}">
      <dsp:nvSpPr>
        <dsp:cNvPr id="0" name=""/>
        <dsp:cNvSpPr/>
      </dsp:nvSpPr>
      <dsp:spPr>
        <a:xfrm>
          <a:off x="5336823" y="1115187"/>
          <a:ext cx="563174" cy="5631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79CB1-8A87-4B94-812C-1BA5275AA527}">
      <dsp:nvSpPr>
        <dsp:cNvPr id="0" name=""/>
        <dsp:cNvSpPr/>
      </dsp:nvSpPr>
      <dsp:spPr>
        <a:xfrm>
          <a:off x="5391523" y="1740800"/>
          <a:ext cx="1764247" cy="136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15" tIns="0" rIns="0" bIns="0" numCol="1" spcCol="1270" anchor="t" anchorCtr="0">
          <a:noAutofit/>
        </a:bodyPr>
        <a:lstStyle/>
        <a:p>
          <a:pPr lvl="0" algn="l" defTabSz="622300">
            <a:lnSpc>
              <a:spcPct val="90000"/>
            </a:lnSpc>
            <a:spcBef>
              <a:spcPct val="0"/>
            </a:spcBef>
            <a:spcAft>
              <a:spcPct val="35000"/>
            </a:spcAft>
          </a:pPr>
          <a:r>
            <a:rPr lang="de-DE" sz="1400" kern="1200" dirty="0">
              <a:latin typeface="Lato" panose="020F0502020204030203" pitchFamily="34" charset="0"/>
              <a:ea typeface="Lato" panose="020F0502020204030203" pitchFamily="34" charset="0"/>
              <a:cs typeface="Lato" panose="020F0502020204030203" pitchFamily="34" charset="0"/>
            </a:rPr>
            <a:t>Award </a:t>
          </a:r>
          <a:r>
            <a:rPr lang="de-DE" sz="1400" kern="1200" dirty="0" err="1">
              <a:latin typeface="Lato" panose="020F0502020204030203" pitchFamily="34" charset="0"/>
              <a:ea typeface="Lato" panose="020F0502020204030203" pitchFamily="34" charset="0"/>
              <a:cs typeface="Lato" panose="020F0502020204030203" pitchFamily="34" charset="0"/>
            </a:rPr>
            <a:t>Renewal</a:t>
          </a:r>
          <a:endParaRPr lang="de-DE" sz="1400" kern="1200" dirty="0">
            <a:latin typeface="Lato" panose="020F0502020204030203" pitchFamily="34" charset="0"/>
            <a:ea typeface="Lato" panose="020F0502020204030203" pitchFamily="34" charset="0"/>
            <a:cs typeface="Lato" panose="020F0502020204030203" pitchFamily="34" charset="0"/>
          </a:endParaRPr>
        </a:p>
      </dsp:txBody>
      <dsp:txXfrm>
        <a:off x="5391523" y="1740800"/>
        <a:ext cx="1764247" cy="13625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7B72DF-B7CA-4860-BCFF-4DA5B3E463B5}" type="datetimeFigureOut">
              <a:rPr lang="en-US" smtClean="0"/>
              <a:pPr/>
              <a:t>8/19/2019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255277-0DFE-48A9-9054-9EAA58D61137}" type="slidenum">
              <a:rPr lang="en-US" smtClean="0"/>
              <a:pPr/>
              <a:t>‹#›</a:t>
            </a:fld>
            <a:endParaRPr lang="en-US"/>
          </a:p>
        </p:txBody>
      </p:sp>
    </p:spTree>
    <p:extLst>
      <p:ext uri="{BB962C8B-B14F-4D97-AF65-F5344CB8AC3E}">
        <p14:creationId xmlns:p14="http://schemas.microsoft.com/office/powerpoint/2010/main" val="251093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492B2-55AF-4B2E-9479-A7CF74645CDA}" type="datetimeFigureOut">
              <a:rPr lang="da-DK" smtClean="0"/>
              <a:pPr/>
              <a:t>19-08-2019</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10A9F-2DE3-4FD4-8005-E6A8233750CD}" type="slidenum">
              <a:rPr lang="da-DK" smtClean="0"/>
              <a:pPr/>
              <a:t>‹#›</a:t>
            </a:fld>
            <a:endParaRPr lang="da-DK"/>
          </a:p>
        </p:txBody>
      </p:sp>
    </p:spTree>
    <p:extLst>
      <p:ext uri="{BB962C8B-B14F-4D97-AF65-F5344CB8AC3E}">
        <p14:creationId xmlns:p14="http://schemas.microsoft.com/office/powerpoint/2010/main" val="370948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a:t>
            </a:fld>
            <a:endParaRPr lang="da-DK"/>
          </a:p>
        </p:txBody>
      </p:sp>
    </p:spTree>
    <p:extLst>
      <p:ext uri="{BB962C8B-B14F-4D97-AF65-F5344CB8AC3E}">
        <p14:creationId xmlns:p14="http://schemas.microsoft.com/office/powerpoint/2010/main" val="333381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UNESCO about ESD: “</a:t>
            </a:r>
            <a:r>
              <a:rPr lang="en-GB" sz="1200" b="0" i="0" kern="1200" dirty="0">
                <a:solidFill>
                  <a:schemeClr val="tx1"/>
                </a:solidFill>
                <a:effectLst/>
                <a:latin typeface="+mn-lt"/>
                <a:ea typeface="+mn-ea"/>
                <a:cs typeface="+mn-cs"/>
              </a:rPr>
              <a:t>Education for Sustainable Development (ESD) is about enabling us to constructively and creatively address present and future global challenges and create more sustainable and resilient societies.”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10</a:t>
            </a:fld>
            <a:endParaRPr lang="da-DK"/>
          </a:p>
        </p:txBody>
      </p:sp>
    </p:spTree>
    <p:extLst>
      <p:ext uri="{BB962C8B-B14F-4D97-AF65-F5344CB8AC3E}">
        <p14:creationId xmlns:p14="http://schemas.microsoft.com/office/powerpoint/2010/main" val="428783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UNESCO about ESD: “</a:t>
            </a:r>
            <a:r>
              <a:rPr lang="en-GB" sz="1200" b="0" i="0" kern="1200" dirty="0">
                <a:solidFill>
                  <a:schemeClr val="tx1"/>
                </a:solidFill>
                <a:effectLst/>
                <a:latin typeface="+mn-lt"/>
                <a:ea typeface="+mn-ea"/>
                <a:cs typeface="+mn-cs"/>
              </a:rPr>
              <a:t>Education for Sustainable Development (ESD) is about enabling us to constructively and creatively address present and future global challenges and create more sustainable and resilient societies.”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example photo, we see how Trinity College Environmental Society campaigned against supermarket food waste, by providing ‘rescued’ food for free!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11</a:t>
            </a:fld>
            <a:endParaRPr lang="da-DK"/>
          </a:p>
        </p:txBody>
      </p:sp>
    </p:spTree>
    <p:extLst>
      <p:ext uri="{BB962C8B-B14F-4D97-AF65-F5344CB8AC3E}">
        <p14:creationId xmlns:p14="http://schemas.microsoft.com/office/powerpoint/2010/main" val="42878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12</a:t>
            </a:fld>
            <a:endParaRPr lang="da-DK"/>
          </a:p>
        </p:txBody>
      </p:sp>
    </p:spTree>
    <p:extLst>
      <p:ext uri="{BB962C8B-B14F-4D97-AF65-F5344CB8AC3E}">
        <p14:creationId xmlns:p14="http://schemas.microsoft.com/office/powerpoint/2010/main" val="126441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en-GB" dirty="0"/>
              <a:t>The NO role is extremely</a:t>
            </a:r>
            <a:r>
              <a:rPr lang="en-GB" baseline="0" dirty="0"/>
              <a:t> important in the Eco-Schools programme, and is vitally important with EcoCampus.  It has to be a person who knows about many aspects of environmentalism and also have people skills…</a:t>
            </a:r>
            <a:endParaRPr lang="en-US"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14</a:t>
            </a:fld>
            <a:endParaRPr lang="da-DK"/>
          </a:p>
        </p:txBody>
      </p:sp>
    </p:spTree>
    <p:extLst>
      <p:ext uri="{BB962C8B-B14F-4D97-AF65-F5344CB8AC3E}">
        <p14:creationId xmlns:p14="http://schemas.microsoft.com/office/powerpoint/2010/main" val="28804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Implement the 7 step framework (Program Running)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Eco Campus Committee with students, staff, faculty and interested actors from the wider </a:t>
            </a:r>
            <a:r>
              <a:rPr lang="en-US" sz="1200" kern="1200" dirty="0" err="1">
                <a:solidFill>
                  <a:schemeClr val="tx1"/>
                </a:solidFill>
                <a:effectLst/>
                <a:latin typeface="+mn-lt"/>
                <a:ea typeface="+mn-ea"/>
                <a:cs typeface="+mn-cs"/>
              </a:rPr>
              <a:t>comunity</a:t>
            </a:r>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Undertake a comprehensive environmental review.</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 vision or goal.</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Organize a meeting with all faculty mangers, or all educators within the faculty, to cement the necessity of curricular integration + create possibilities for cross-disciplinary collaboration</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achievable action plan.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Continuously evaluate and document the process. </a:t>
            </a:r>
            <a:endParaRPr lang="da-D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Write an environmental policy that continues to be upgraded to reflect developments in sustainability and progress of the campus.</a:t>
            </a:r>
            <a:r>
              <a:rPr lang="da-DK" dirty="0">
                <a:effectLst/>
              </a:rPr>
              <a:t> </a:t>
            </a:r>
          </a:p>
          <a:p>
            <a:endParaRPr lang="da-D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Research, Education and curriculum</a:t>
            </a:r>
          </a:p>
          <a:p>
            <a:r>
              <a:rPr lang="en-US" sz="1200" b="1" u="sng" kern="1200" dirty="0">
                <a:solidFill>
                  <a:schemeClr val="tx1"/>
                </a:solidFill>
                <a:effectLst/>
                <a:latin typeface="+mn-lt"/>
                <a:ea typeface="+mn-ea"/>
                <a:cs typeface="+mn-cs"/>
              </a:rPr>
              <a:t>Strive to: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Enhance cross-disciplinary research that provides solutions or fills knowledge gaps related to the SDGs.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 education for sustainable development in all curriculums across all faculties.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 action driven education, in which students learn by solving real life issues either on campus, in the city, or by engaging with local organizations, businesses or schools.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open elective course regarding ‘sustainability, environmental issues, and ethics’ for all students.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Orient all incoming students and staff about Eco Campus.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 the campus for public organizations and citizens on special days to allow for outreach and educational opportunities.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Engage in events for students run by students to  students.</a:t>
            </a:r>
            <a:r>
              <a:rPr lang="da-DK" dirty="0">
                <a:effectLst/>
              </a:rPr>
              <a:t> </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Environmental &amp; Social criteria</a:t>
            </a:r>
            <a:endParaRPr lang="da-DK"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Work towards:</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C02 neutrality by calculating the institutions carbon footprint and setting reduction targets that are incrementally increased over time.</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Growing the level of biodiversity and green spaces on campus.</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Sustainable consumption by engaging in green product procurement and encouraging students and staff to consume healthily and sustainably.</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Ensuring that the institutions investment and funding policies exclude investments in problematic industries such as fossil fuel based companies, or those dealing in arms, human trafficking, and forms of modern slavery.</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Social inclusion and gender equality on campus.</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Fossil Free transport by providing a safe place for bicycles and electric vehicles </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Minimizing water consumption e.g. by investing in eco-friendly toilets. </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Incrementally reducing the production of waste on campus by measuring the amount and types of waste, followed by reuse, remanufacture, reparation and finally implementing proper recycling and composting facilities.</a:t>
            </a:r>
            <a:r>
              <a:rPr lang="da-DK" dirty="0">
                <a:effectLst/>
              </a:rPr>
              <a:t> </a:t>
            </a: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15</a:t>
            </a:fld>
            <a:endParaRPr lang="da-DK"/>
          </a:p>
        </p:txBody>
      </p:sp>
    </p:spTree>
    <p:extLst>
      <p:ext uri="{BB962C8B-B14F-4D97-AF65-F5344CB8AC3E}">
        <p14:creationId xmlns:p14="http://schemas.microsoft.com/office/powerpoint/2010/main" val="369250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main Themes that ES</a:t>
            </a:r>
            <a:r>
              <a:rPr lang="en-GB" baseline="0" dirty="0"/>
              <a:t> International recommends should be included in the Environmental Review, many countries have others or slightly differently named Themes.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FEE </a:t>
            </a:r>
            <a:r>
              <a:rPr lang="en-GB" sz="1200" kern="1200" dirty="0" err="1">
                <a:solidFill>
                  <a:schemeClr val="tx1"/>
                </a:solidFill>
                <a:effectLst/>
                <a:latin typeface="+mn-lt"/>
                <a:ea typeface="+mn-ea"/>
                <a:cs typeface="+mn-cs"/>
              </a:rPr>
              <a:t>EcoCampus</a:t>
            </a:r>
            <a:r>
              <a:rPr lang="en-GB" sz="1200" kern="1200" dirty="0">
                <a:solidFill>
                  <a:schemeClr val="tx1"/>
                </a:solidFill>
                <a:effectLst/>
                <a:latin typeface="+mn-lt"/>
                <a:ea typeface="+mn-ea"/>
                <a:cs typeface="+mn-cs"/>
              </a:rPr>
              <a:t> programme embraces the four crosscutting themes </a:t>
            </a:r>
            <a:r>
              <a:rPr lang="en-GB" sz="1200" u="sng" kern="1200" dirty="0">
                <a:solidFill>
                  <a:schemeClr val="tx1"/>
                </a:solidFill>
                <a:effectLst/>
                <a:latin typeface="+mn-lt"/>
                <a:ea typeface="+mn-ea"/>
                <a:cs typeface="+mn-cs"/>
              </a:rPr>
              <a:t>Climate Change and Carbon Footprint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Health and Wellbeing</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Global Citizenship and</a:t>
            </a:r>
            <a:r>
              <a:rPr lang="en-GB" sz="1200" b="1" u="sng"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Culture</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rPr>
              <a:t>Equity and Equality</a:t>
            </a:r>
            <a:r>
              <a:rPr lang="en-GB" sz="1200" kern="1200" dirty="0">
                <a:solidFill>
                  <a:schemeClr val="tx1"/>
                </a:solidFill>
                <a:effectLst/>
                <a:latin typeface="+mn-lt"/>
                <a:ea typeface="+mn-ea"/>
                <a:cs typeface="+mn-cs"/>
              </a:rPr>
              <a:t>. These themes are crosscutting as they each are affected by and effect both each other AND the themes: Biodiversity, Water and Sanitation, Energy, Transport, Waste &amp; Resources, and Food. Therefore, when choosing themes, FEE expects the campuses to view each theme from the perspective of how it links to the crosscutting themes and perhaps also other variable themes e.g. energy may link to water as energy is needed for water pumps, water heating and water cooling.</a:t>
            </a:r>
            <a:endParaRPr lang="da-DK" sz="1200" kern="1200" dirty="0">
              <a:solidFill>
                <a:schemeClr val="tx1"/>
              </a:solidFill>
              <a:effectLst/>
              <a:latin typeface="+mn-lt"/>
              <a:ea typeface="+mn-ea"/>
              <a:cs typeface="+mn-cs"/>
            </a:endParaRPr>
          </a:p>
          <a:p>
            <a:endParaRPr lang="en-GB" baseline="0" dirty="0"/>
          </a:p>
          <a:p>
            <a:r>
              <a:rPr lang="en-GB" sz="1200" kern="1200" dirty="0">
                <a:solidFill>
                  <a:schemeClr val="tx1"/>
                </a:solidFill>
                <a:effectLst/>
                <a:latin typeface="+mn-lt"/>
                <a:ea typeface="+mn-ea"/>
                <a:cs typeface="+mn-cs"/>
              </a:rPr>
              <a:t>The institution should aim to </a:t>
            </a:r>
            <a:r>
              <a:rPr lang="en-GB" sz="1200" b="1" kern="1200" dirty="0">
                <a:solidFill>
                  <a:schemeClr val="tx1"/>
                </a:solidFill>
                <a:effectLst/>
                <a:latin typeface="+mn-lt"/>
                <a:ea typeface="+mn-ea"/>
                <a:cs typeface="+mn-cs"/>
              </a:rPr>
              <a:t>embed the themes into relevant course curriculum, operations and governance as well as research targets of the institution</a:t>
            </a:r>
            <a:r>
              <a:rPr lang="en-GB" sz="1200" kern="1200" dirty="0">
                <a:solidFill>
                  <a:schemeClr val="tx1"/>
                </a:solidFill>
                <a:effectLst/>
                <a:latin typeface="+mn-lt"/>
                <a:ea typeface="+mn-ea"/>
                <a:cs typeface="+mn-cs"/>
              </a:rPr>
              <a:t>. As your FEE </a:t>
            </a:r>
            <a:r>
              <a:rPr lang="en-GB" sz="1200" kern="1200" dirty="0" err="1">
                <a:solidFill>
                  <a:schemeClr val="tx1"/>
                </a:solidFill>
                <a:effectLst/>
                <a:latin typeface="+mn-lt"/>
                <a:ea typeface="+mn-ea"/>
                <a:cs typeface="+mn-cs"/>
              </a:rPr>
              <a:t>EcoCampus</a:t>
            </a:r>
            <a:r>
              <a:rPr lang="en-GB" sz="1200" kern="1200" dirty="0">
                <a:solidFill>
                  <a:schemeClr val="tx1"/>
                </a:solidFill>
                <a:effectLst/>
                <a:latin typeface="+mn-lt"/>
                <a:ea typeface="+mn-ea"/>
                <a:cs typeface="+mn-cs"/>
              </a:rPr>
              <a:t> programme progresses, Themes can be developed in detail, but it is important that the Seven Steps of the FEE </a:t>
            </a:r>
            <a:r>
              <a:rPr lang="en-GB" sz="1200" kern="1200" dirty="0" err="1">
                <a:solidFill>
                  <a:schemeClr val="tx1"/>
                </a:solidFill>
                <a:effectLst/>
                <a:latin typeface="+mn-lt"/>
                <a:ea typeface="+mn-ea"/>
                <a:cs typeface="+mn-cs"/>
              </a:rPr>
              <a:t>EcoCampus</a:t>
            </a:r>
            <a:r>
              <a:rPr lang="en-GB" sz="1200" kern="1200" dirty="0">
                <a:solidFill>
                  <a:schemeClr val="tx1"/>
                </a:solidFill>
                <a:effectLst/>
                <a:latin typeface="+mn-lt"/>
                <a:ea typeface="+mn-ea"/>
                <a:cs typeface="+mn-cs"/>
              </a:rPr>
              <a:t> programme becomes an intrinsic part of day-to-day operations on site. It is also vital for the longevity of the programme that the resources that are already in existence on site are utilized, for example the continuous management of older Themes like Waste, Energy, Water etc., before tackling a new Theme.</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encourage the campus to review the status of the management systems controls already in place in relation to the above listed Themes. Many organisations have personnel already dedicated to monitoring and controlling the items listed and may have targets and reduction programmes in place. In addition, certain course work may already be generating data such as Environmental Reviews and statistics, which may be useful.</a:t>
            </a:r>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da-DK" sz="1200" kern="120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16</a:t>
            </a:fld>
            <a:endParaRPr lang="da-DK"/>
          </a:p>
        </p:txBody>
      </p:sp>
    </p:spTree>
    <p:extLst>
      <p:ext uri="{BB962C8B-B14F-4D97-AF65-F5344CB8AC3E}">
        <p14:creationId xmlns:p14="http://schemas.microsoft.com/office/powerpoint/2010/main" val="268899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 and its five programmes touch</a:t>
            </a:r>
            <a:r>
              <a:rPr lang="en-GB" baseline="0" dirty="0"/>
              <a:t> upon all 17 SDGs. Eco-Schools covers the SDGs within its Themes.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17</a:t>
            </a:fld>
            <a:endParaRPr lang="da-DK"/>
          </a:p>
        </p:txBody>
      </p:sp>
    </p:spTree>
    <p:extLst>
      <p:ext uri="{BB962C8B-B14F-4D97-AF65-F5344CB8AC3E}">
        <p14:creationId xmlns:p14="http://schemas.microsoft.com/office/powerpoint/2010/main" val="36925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AIM: Ensure young people have power to be the change for sustainability that our world needs by engaging them in fun, action-orientated and socially responsible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Here, maybe</a:t>
            </a:r>
            <a:r>
              <a:rPr lang="da-DK" baseline="0" dirty="0"/>
              <a:t> say completely global, Tanzania 62, </a:t>
            </a:r>
            <a:r>
              <a:rPr lang="da-DK" dirty="0"/>
              <a:t> Montenegro was</a:t>
            </a:r>
            <a:r>
              <a:rPr lang="da-DK" baseline="0" dirty="0"/>
              <a:t> </a:t>
            </a:r>
            <a:r>
              <a:rPr lang="da-DK" dirty="0"/>
              <a:t>63,</a:t>
            </a:r>
            <a:r>
              <a:rPr lang="da-DK" baseline="0" dirty="0"/>
              <a:t> Ukraine is no 64</a:t>
            </a:r>
            <a:r>
              <a:rPr lang="da-DK" dirty="0"/>
              <a:t> </a:t>
            </a:r>
            <a:r>
              <a:rPr lang="da-DK" baseline="0" dirty="0"/>
              <a:t> </a:t>
            </a:r>
            <a:r>
              <a:rPr lang="da-DK" dirty="0"/>
              <a:t>(Never really</a:t>
            </a:r>
            <a:r>
              <a:rPr lang="da-DK" baseline="0" dirty="0"/>
              <a:t> know the</a:t>
            </a:r>
            <a:r>
              <a:rPr lang="da-DK" b="1" baseline="0" dirty="0"/>
              <a:t> exact </a:t>
            </a:r>
            <a:r>
              <a:rPr lang="da-DK" baseline="0" dirty="0"/>
              <a:t>amount) </a:t>
            </a:r>
            <a:r>
              <a:rPr lang="en-GB" dirty="0"/>
              <a:t>The Eco-Schools</a:t>
            </a:r>
            <a:r>
              <a:rPr lang="en-GB" baseline="0" dirty="0"/>
              <a:t> numbers can only be a snap shot of the actual numbers as the award ceremonies, the programme management as well as the school cycle vary from country to country (also </a:t>
            </a:r>
            <a:r>
              <a:rPr lang="da-DK" baseline="0" dirty="0"/>
              <a:t>depends when they update the figures in our database – Podio) </a:t>
            </a:r>
            <a:endParaRPr lang="en-GB" dirty="0"/>
          </a:p>
          <a:p>
            <a:endParaRPr lang="da-DK" dirty="0"/>
          </a:p>
          <a:p>
            <a:r>
              <a:rPr lang="da-DK" dirty="0"/>
              <a:t>- </a:t>
            </a:r>
            <a:r>
              <a:rPr lang="da-DK" dirty="0" err="1"/>
              <a:t>Get</a:t>
            </a:r>
            <a:r>
              <a:rPr lang="da-DK" dirty="0"/>
              <a:t> new </a:t>
            </a:r>
            <a:r>
              <a:rPr lang="da-DK" dirty="0" err="1"/>
              <a:t>numbers</a:t>
            </a:r>
            <a:r>
              <a:rPr lang="da-DK" dirty="0"/>
              <a:t> from Bianca  (or from </a:t>
            </a:r>
            <a:r>
              <a:rPr lang="da-DK" dirty="0" err="1"/>
              <a:t>our</a:t>
            </a:r>
            <a:r>
              <a:rPr lang="da-DK" dirty="0"/>
              <a:t> new </a:t>
            </a:r>
            <a:r>
              <a:rPr lang="da-DK" dirty="0" err="1"/>
              <a:t>broshure</a:t>
            </a:r>
            <a:r>
              <a:rPr lang="da-DK" dirty="0"/>
              <a:t>)</a:t>
            </a:r>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FEEE (Foundation for Environmental Education in Europe): </a:t>
            </a:r>
          </a:p>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established in 1981 out of a UN conference  Blue Flag: adopted with the support of the European Commission in 1987</a:t>
            </a:r>
          </a:p>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In 1994 the Eco-Schools and YRE programmes started   LEAF was implemented as a FEE programme in 2000 and Green Key in 2003   </a:t>
            </a:r>
            <a:r>
              <a:rPr lang="en-GB" sz="1200" dirty="0">
                <a:solidFill>
                  <a:srgbClr val="154194"/>
                </a:solidFill>
              </a:rPr>
              <a:t>In 2001 FEEE expanded outside Europe and changed its name to FEE   2012: FEE 30th anniversary. Blue Flag 25th anniversary   2014: YRE, Green Key and </a:t>
            </a:r>
            <a:r>
              <a:rPr lang="en-GB" sz="1200" dirty="0" err="1">
                <a:solidFill>
                  <a:srgbClr val="154194"/>
                </a:solidFill>
              </a:rPr>
              <a:t>Eco-schools</a:t>
            </a:r>
            <a:r>
              <a:rPr lang="en-GB" sz="1200" dirty="0">
                <a:solidFill>
                  <a:srgbClr val="154194"/>
                </a:solidFill>
              </a:rPr>
              <a:t> 20th anniversary   2015: LEAF 15th anniversary</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3</a:t>
            </a:fld>
            <a:endParaRPr lang="da-DK"/>
          </a:p>
        </p:txBody>
      </p:sp>
    </p:spTree>
    <p:extLst>
      <p:ext uri="{BB962C8B-B14F-4D97-AF65-F5344CB8AC3E}">
        <p14:creationId xmlns:p14="http://schemas.microsoft.com/office/powerpoint/2010/main" val="326650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AIM: Ensure young people have power to be the change for sustainability that our world needs by engaging them in fun, action-orientated and socially responsible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Here, maybe</a:t>
            </a:r>
            <a:r>
              <a:rPr lang="da-DK" baseline="0" dirty="0"/>
              <a:t> say completely global, Tanzania 62, </a:t>
            </a:r>
            <a:r>
              <a:rPr lang="da-DK" dirty="0"/>
              <a:t> Montenegro was</a:t>
            </a:r>
            <a:r>
              <a:rPr lang="da-DK" baseline="0" dirty="0"/>
              <a:t> </a:t>
            </a:r>
            <a:r>
              <a:rPr lang="da-DK" dirty="0"/>
              <a:t>63,</a:t>
            </a:r>
            <a:r>
              <a:rPr lang="da-DK" baseline="0" dirty="0"/>
              <a:t> Ukraine is no 64</a:t>
            </a:r>
            <a:r>
              <a:rPr lang="da-DK" dirty="0"/>
              <a:t> </a:t>
            </a:r>
            <a:r>
              <a:rPr lang="da-DK" baseline="0" dirty="0"/>
              <a:t> </a:t>
            </a:r>
            <a:r>
              <a:rPr lang="da-DK" dirty="0"/>
              <a:t>(Never really</a:t>
            </a:r>
            <a:r>
              <a:rPr lang="da-DK" baseline="0" dirty="0"/>
              <a:t> know the</a:t>
            </a:r>
            <a:r>
              <a:rPr lang="da-DK" b="1" baseline="0" dirty="0"/>
              <a:t> exact </a:t>
            </a:r>
            <a:r>
              <a:rPr lang="da-DK" baseline="0" dirty="0"/>
              <a:t>amount) </a:t>
            </a:r>
            <a:r>
              <a:rPr lang="en-GB" dirty="0"/>
              <a:t>The Eco-Schools</a:t>
            </a:r>
            <a:r>
              <a:rPr lang="en-GB" baseline="0" dirty="0"/>
              <a:t> numbers can only be a snap shot of the actual numbers as the award ceremonies, the programme management as well as the school cycle vary from country to country (also </a:t>
            </a:r>
            <a:r>
              <a:rPr lang="da-DK" baseline="0" dirty="0"/>
              <a:t>depends when they update the figures in our database – Podio) </a:t>
            </a:r>
            <a:endParaRPr lang="en-GB" dirty="0"/>
          </a:p>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4</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7</a:t>
            </a:fld>
            <a:endParaRPr lang="da-DK"/>
          </a:p>
        </p:txBody>
      </p:sp>
    </p:spTree>
    <p:extLst>
      <p:ext uri="{BB962C8B-B14F-4D97-AF65-F5344CB8AC3E}">
        <p14:creationId xmlns:p14="http://schemas.microsoft.com/office/powerpoint/2010/main" val="77116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fe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Picture 6" descr="logo.png"/>
          <p:cNvPicPr>
            <a:picLocks noChangeAspect="1"/>
          </p:cNvPicPr>
          <p:nvPr userDrawn="1"/>
        </p:nvPicPr>
        <p:blipFill>
          <a:blip r:embed="rId3" cstate="print"/>
          <a:stretch>
            <a:fillRect/>
          </a:stretch>
        </p:blipFill>
        <p:spPr>
          <a:xfrm>
            <a:off x="787400" y="-12700"/>
            <a:ext cx="1224374" cy="1739900"/>
          </a:xfrm>
          <a:prstGeom prst="rect">
            <a:avLst/>
          </a:prstGeom>
        </p:spPr>
      </p:pic>
      <p:pic>
        <p:nvPicPr>
          <p:cNvPr id="11" name="Picture 10" descr="Hvid_BG.png"/>
          <p:cNvPicPr>
            <a:picLocks noChangeAspect="1"/>
          </p:cNvPicPr>
          <p:nvPr userDrawn="1"/>
        </p:nvPicPr>
        <p:blipFill>
          <a:blip r:embed="rId4" cstate="print"/>
          <a:stretch>
            <a:fillRect/>
          </a:stretch>
        </p:blipFill>
        <p:spPr>
          <a:xfrm>
            <a:off x="2011774" y="4324351"/>
            <a:ext cx="7132226" cy="1139175"/>
          </a:xfrm>
          <a:prstGeom prst="rect">
            <a:avLst/>
          </a:prstGeom>
        </p:spPr>
      </p:pic>
      <p:sp>
        <p:nvSpPr>
          <p:cNvPr id="12" name="Titel 1"/>
          <p:cNvSpPr>
            <a:spLocks noGrp="1"/>
          </p:cNvSpPr>
          <p:nvPr>
            <p:ph type="ctrTitle" hasCustomPrompt="1"/>
          </p:nvPr>
        </p:nvSpPr>
        <p:spPr>
          <a:xfrm>
            <a:off x="2233034" y="4467515"/>
            <a:ext cx="4167766" cy="369333"/>
          </a:xfrm>
        </p:spPr>
        <p:txBody>
          <a:bodyPr wrap="none" lIns="0" tIns="0" rIns="0" bIns="0" anchor="t" anchorCtr="0">
            <a:noAutofit/>
          </a:bodyPr>
          <a:lstStyle>
            <a:lvl1pPr algn="l">
              <a:defRPr sz="2600" b="0" i="0" cap="none" spc="0" baseline="0">
                <a:solidFill>
                  <a:srgbClr val="154194"/>
                </a:solidFill>
                <a:latin typeface="Lato Black"/>
                <a:cs typeface="Lato Black"/>
              </a:defRPr>
            </a:lvl1pPr>
          </a:lstStyle>
          <a:p>
            <a:r>
              <a:rPr lang="da-DK" dirty="0" err="1"/>
              <a:t>Foundation</a:t>
            </a:r>
            <a:r>
              <a:rPr lang="da-DK" dirty="0"/>
              <a:t> for </a:t>
            </a:r>
            <a:r>
              <a:rPr lang="da-DK" dirty="0" err="1"/>
              <a:t>Environmental</a:t>
            </a:r>
            <a:r>
              <a:rPr lang="da-DK" dirty="0"/>
              <a:t> </a:t>
            </a:r>
            <a:r>
              <a:rPr lang="da-DK" dirty="0" err="1"/>
              <a:t>Eduacation</a:t>
            </a:r>
            <a:endParaRPr lang="da-DK" dirty="0"/>
          </a:p>
        </p:txBody>
      </p:sp>
    </p:spTree>
    <p:extLst>
      <p:ext uri="{BB962C8B-B14F-4D97-AF65-F5344CB8AC3E}">
        <p14:creationId xmlns:p14="http://schemas.microsoft.com/office/powerpoint/2010/main" val="41564295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2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ro.jpg"/>
          <p:cNvPicPr>
            <a:picLocks noChangeAspect="1"/>
          </p:cNvPicPr>
          <p:nvPr userDrawn="1"/>
        </p:nvPicPr>
        <p:blipFill>
          <a:blip r:embed="rId2" cstate="print"/>
          <a:stretch>
            <a:fillRect/>
          </a:stretch>
        </p:blipFill>
        <p:spPr>
          <a:xfrm>
            <a:off x="-7257" y="0"/>
            <a:ext cx="3581400" cy="6858000"/>
          </a:xfrm>
          <a:prstGeom prst="rect">
            <a:avLst/>
          </a:prstGeom>
        </p:spPr>
      </p:pic>
      <p:sp>
        <p:nvSpPr>
          <p:cNvPr id="2" name="Titel 1"/>
          <p:cNvSpPr>
            <a:spLocks noGrp="1"/>
          </p:cNvSpPr>
          <p:nvPr>
            <p:ph type="ctrTitle" hasCustomPrompt="1"/>
          </p:nvPr>
        </p:nvSpPr>
        <p:spPr>
          <a:xfrm>
            <a:off x="4049134" y="1724315"/>
            <a:ext cx="2380174" cy="369333"/>
          </a:xfrm>
        </p:spPr>
        <p:txBody>
          <a:bodyPr wrap="none" lIns="0" tIns="0" rIns="0" bIns="0" anchor="t" anchorCtr="0">
            <a:noAutofit/>
          </a:bodyPr>
          <a:lstStyle>
            <a:lvl1pPr algn="l">
              <a:defRPr sz="2400" b="1" i="0" cap="all" baseline="0">
                <a:solidFill>
                  <a:srgbClr val="154194"/>
                </a:solidFill>
                <a:latin typeface="Lato"/>
                <a:cs typeface="Lato"/>
              </a:defRPr>
            </a:lvl1pPr>
          </a:lstStyle>
          <a:p>
            <a:r>
              <a:rPr lang="da-DK" dirty="0"/>
              <a:t>Introduktion</a:t>
            </a:r>
          </a:p>
        </p:txBody>
      </p:sp>
      <p:sp>
        <p:nvSpPr>
          <p:cNvPr id="8" name="Rectangle 7"/>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9" name="Picture 8" descr="bar_line.png"/>
          <p:cNvPicPr>
            <a:picLocks noChangeAspect="1"/>
          </p:cNvPicPr>
          <p:nvPr userDrawn="1"/>
        </p:nvPicPr>
        <p:blipFill>
          <a:blip r:embed="rId3" cstate="print"/>
          <a:stretch>
            <a:fillRect/>
          </a:stretch>
        </p:blipFill>
        <p:spPr>
          <a:xfrm>
            <a:off x="1790700" y="-146051"/>
            <a:ext cx="63500" cy="520701"/>
          </a:xfrm>
          <a:prstGeom prst="rect">
            <a:avLst/>
          </a:prstGeom>
        </p:spPr>
      </p:pic>
      <p:sp>
        <p:nvSpPr>
          <p:cNvPr id="3"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image + </a:t>
            </a:r>
            <a:r>
              <a:rPr lang="da-DK" dirty="0" err="1"/>
              <a:t>content</a:t>
            </a:r>
            <a:r>
              <a:rPr lang="da-DK" dirty="0"/>
              <a:t> slide</a:t>
            </a:r>
          </a:p>
        </p:txBody>
      </p:sp>
      <p:pic>
        <p:nvPicPr>
          <p:cNvPr id="10" name="Picture 9" descr="Foundation for Environmental Education Education.png"/>
          <p:cNvPicPr>
            <a:picLocks noChangeAspect="1"/>
          </p:cNvPicPr>
          <p:nvPr userDrawn="1"/>
        </p:nvPicPr>
        <p:blipFill>
          <a:blip r:embed="rId4" cstate="print"/>
          <a:stretch>
            <a:fillRect/>
          </a:stretch>
        </p:blipFill>
        <p:spPr>
          <a:xfrm>
            <a:off x="5987145" y="6547298"/>
            <a:ext cx="2910115" cy="107120"/>
          </a:xfrm>
          <a:prstGeom prst="rect">
            <a:avLst/>
          </a:prstGeom>
        </p:spPr>
      </p:pic>
    </p:spTree>
    <p:extLst>
      <p:ext uri="{BB962C8B-B14F-4D97-AF65-F5344CB8AC3E}">
        <p14:creationId xmlns:p14="http://schemas.microsoft.com/office/powerpoint/2010/main" val="40942201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template">
    <p:bg>
      <p:bgPr>
        <a:solidFill>
          <a:schemeClr val="bg1"/>
        </a:solidFill>
        <a:effectLst/>
      </p:bgPr>
    </p:bg>
    <p:spTree>
      <p:nvGrpSpPr>
        <p:cNvPr id="1" name=""/>
        <p:cNvGrpSpPr/>
        <p:nvPr/>
      </p:nvGrpSpPr>
      <p:grpSpPr>
        <a:xfrm>
          <a:off x="0" y="0"/>
          <a:ext cx="0" cy="0"/>
          <a:chOff x="0" y="0"/>
          <a:chExt cx="0" cy="0"/>
        </a:xfrm>
      </p:grpSpPr>
      <p:sp>
        <p:nvSpPr>
          <p:cNvPr id="4" name="Pladsholder til indhold 3"/>
          <p:cNvSpPr>
            <a:spLocks noGrp="1"/>
          </p:cNvSpPr>
          <p:nvPr>
            <p:ph sz="quarter" idx="10" hasCustomPrompt="1"/>
          </p:nvPr>
        </p:nvSpPr>
        <p:spPr>
          <a:xfrm>
            <a:off x="1911514" y="1516637"/>
            <a:ext cx="6914986" cy="4807964"/>
          </a:xfrm>
          <a:prstGeom prst="rect">
            <a:avLst/>
          </a:prstGeom>
        </p:spPr>
        <p:txBody>
          <a:bodyPr vert="horz" lIns="0" tIns="0" rIns="0" bIns="0" numCol="1" spcCol="108000">
            <a:normAutofit/>
          </a:bodyPr>
          <a:lstStyle>
            <a:lvl1pPr>
              <a:defRPr sz="3000" baseline="0">
                <a:latin typeface="Lato"/>
                <a:cs typeface="Lato"/>
              </a:defRPr>
            </a:lvl1pPr>
            <a:lvl2pPr>
              <a:buFont typeface="Arial"/>
              <a:buChar char="•"/>
              <a:defRPr>
                <a:latin typeface="Lato"/>
                <a:cs typeface="Lato"/>
              </a:defRPr>
            </a:lvl2pPr>
            <a:lvl3pPr>
              <a:defRPr>
                <a:latin typeface="Lato"/>
                <a:cs typeface="Lato"/>
              </a:defRPr>
            </a:lvl3pPr>
            <a:lvl4pPr>
              <a:defRPr>
                <a:latin typeface="Lato"/>
                <a:cs typeface="Lato"/>
              </a:defRPr>
            </a:lvl4pPr>
            <a:lvl5pPr>
              <a:defRPr>
                <a:latin typeface="Lato"/>
                <a:cs typeface="Lato"/>
              </a:defRPr>
            </a:lvl5pPr>
          </a:lstStyle>
          <a:p>
            <a:pPr lvl="0"/>
            <a:r>
              <a:rPr lang="da-DK" dirty="0" err="1"/>
              <a:t>Level</a:t>
            </a:r>
            <a:r>
              <a:rPr lang="da-DK" dirty="0"/>
              <a:t> 1</a:t>
            </a:r>
          </a:p>
          <a:p>
            <a:pPr lvl="1"/>
            <a:r>
              <a:rPr lang="da-DK" dirty="0" err="1"/>
              <a:t>Level</a:t>
            </a:r>
            <a:r>
              <a:rPr lang="da-DK" dirty="0"/>
              <a:t> 2</a:t>
            </a:r>
          </a:p>
          <a:p>
            <a:pPr lvl="2"/>
            <a:r>
              <a:rPr lang="da-DK" dirty="0" err="1"/>
              <a:t>Level</a:t>
            </a:r>
            <a:r>
              <a:rPr lang="da-DK" dirty="0"/>
              <a:t> 3</a:t>
            </a:r>
          </a:p>
          <a:p>
            <a:pPr lvl="3"/>
            <a:r>
              <a:rPr lang="da-DK" dirty="0" err="1"/>
              <a:t>Level</a:t>
            </a:r>
            <a:r>
              <a:rPr lang="da-DK" dirty="0"/>
              <a:t> 4 </a:t>
            </a:r>
          </a:p>
          <a:p>
            <a:pPr lvl="4"/>
            <a:r>
              <a:rPr lang="da-DK" dirty="0" err="1"/>
              <a:t>Level</a:t>
            </a:r>
            <a:r>
              <a:rPr lang="da-DK" dirty="0"/>
              <a:t> 5</a:t>
            </a:r>
          </a:p>
        </p:txBody>
      </p:sp>
      <p:sp>
        <p:nvSpPr>
          <p:cNvPr id="5" name="Rectangle 4"/>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6" name="Picture 5"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7"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White </a:t>
            </a:r>
            <a:r>
              <a:rPr lang="da-DK" dirty="0" err="1"/>
              <a:t>Background</a:t>
            </a:r>
            <a:r>
              <a:rPr lang="da-DK" dirty="0"/>
              <a:t>  </a:t>
            </a:r>
            <a:r>
              <a:rPr lang="da-DK" dirty="0" err="1"/>
              <a:t>Bullet</a:t>
            </a:r>
            <a:r>
              <a:rPr lang="da-DK" dirty="0"/>
              <a:t> Slide</a:t>
            </a:r>
          </a:p>
        </p:txBody>
      </p:sp>
      <p:pic>
        <p:nvPicPr>
          <p:cNvPr id="8" name="Picture 7" descr="Foundation for Environmental Education Education.png"/>
          <p:cNvPicPr>
            <a:picLocks noChangeAspect="1"/>
          </p:cNvPicPr>
          <p:nvPr userDrawn="1"/>
        </p:nvPicPr>
        <p:blipFill>
          <a:blip r:embed="rId3" cstate="print"/>
          <a:stretch>
            <a:fillRect/>
          </a:stretch>
        </p:blipFill>
        <p:spPr>
          <a:xfrm>
            <a:off x="335644" y="6547298"/>
            <a:ext cx="2910115" cy="107120"/>
          </a:xfrm>
          <a:prstGeom prst="rect">
            <a:avLst/>
          </a:prstGeom>
        </p:spPr>
      </p:pic>
    </p:spTree>
    <p:extLst>
      <p:ext uri="{BB962C8B-B14F-4D97-AF65-F5344CB8AC3E}">
        <p14:creationId xmlns:p14="http://schemas.microsoft.com/office/powerpoint/2010/main" val="34165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1"/>
        </a:solidFill>
        <a:effectLst/>
      </p:bgPr>
    </p:bg>
    <p:spTree>
      <p:nvGrpSpPr>
        <p:cNvPr id="1" name=""/>
        <p:cNvGrpSpPr/>
        <p:nvPr/>
      </p:nvGrpSpPr>
      <p:grpSpPr>
        <a:xfrm>
          <a:off x="0" y="0"/>
          <a:ext cx="0" cy="0"/>
          <a:chOff x="0" y="0"/>
          <a:chExt cx="0" cy="0"/>
        </a:xfrm>
      </p:grpSpPr>
      <p:sp>
        <p:nvSpPr>
          <p:cNvPr id="15" name="Pladsholder til billede 14"/>
          <p:cNvSpPr>
            <a:spLocks noGrp="1"/>
          </p:cNvSpPr>
          <p:nvPr>
            <p:ph type="pic" sz="quarter" idx="10"/>
          </p:nvPr>
        </p:nvSpPr>
        <p:spPr>
          <a:xfrm>
            <a:off x="0" y="1"/>
            <a:ext cx="9144000" cy="6858000"/>
          </a:xfrm>
          <a:prstGeom prst="rect">
            <a:avLst/>
          </a:prstGeom>
        </p:spPr>
        <p:txBody>
          <a:bodyPr vert="horz" anchor="ctr"/>
          <a:lstStyle>
            <a:lvl1pPr algn="ctr">
              <a:buNone/>
              <a:defRPr>
                <a:latin typeface="Lato"/>
                <a:cs typeface="Lato"/>
              </a:defRPr>
            </a:lvl1pPr>
          </a:lstStyle>
          <a:p>
            <a:r>
              <a:rPr lang="en-US"/>
              <a:t>Click icon to add picture</a:t>
            </a:r>
            <a:endParaRPr lang="da-DK" dirty="0"/>
          </a:p>
        </p:txBody>
      </p:sp>
      <p:sp>
        <p:nvSpPr>
          <p:cNvPr id="4" name="Rectangle 3"/>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Picture 4"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6"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slide – </a:t>
            </a:r>
            <a:r>
              <a:rPr lang="da-DK" dirty="0" err="1"/>
              <a:t>full</a:t>
            </a:r>
            <a:r>
              <a:rPr lang="da-DK" dirty="0"/>
              <a:t> </a:t>
            </a:r>
            <a:r>
              <a:rPr lang="da-DK" dirty="0" err="1"/>
              <a:t>size</a:t>
            </a:r>
            <a:r>
              <a:rPr lang="da-DK" dirty="0"/>
              <a:t> image </a:t>
            </a:r>
          </a:p>
        </p:txBody>
      </p:sp>
    </p:spTree>
    <p:extLst>
      <p:ext uri="{BB962C8B-B14F-4D97-AF65-F5344CB8AC3E}">
        <p14:creationId xmlns:p14="http://schemas.microsoft.com/office/powerpoint/2010/main" val="204176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lumn">
    <p:bg>
      <p:bgPr>
        <a:solidFill>
          <a:schemeClr val="bg1"/>
        </a:solidFill>
        <a:effectLst/>
      </p:bgPr>
    </p:bg>
    <p:spTree>
      <p:nvGrpSpPr>
        <p:cNvPr id="1" name=""/>
        <p:cNvGrpSpPr/>
        <p:nvPr/>
      </p:nvGrpSpPr>
      <p:grpSpPr>
        <a:xfrm>
          <a:off x="0" y="0"/>
          <a:ext cx="0" cy="0"/>
          <a:chOff x="0" y="0"/>
          <a:chExt cx="0" cy="0"/>
        </a:xfrm>
      </p:grpSpPr>
      <p:sp>
        <p:nvSpPr>
          <p:cNvPr id="7" name="Pladsholder til indhold 3"/>
          <p:cNvSpPr>
            <a:spLocks noGrp="1"/>
          </p:cNvSpPr>
          <p:nvPr>
            <p:ph sz="quarter" idx="11" hasCustomPrompt="1"/>
          </p:nvPr>
        </p:nvSpPr>
        <p:spPr>
          <a:xfrm>
            <a:off x="4680077" y="1778001"/>
            <a:ext cx="4187759" cy="4597401"/>
          </a:xfrm>
          <a:prstGeom prst="rect">
            <a:avLst/>
          </a:prstGeom>
        </p:spPr>
        <p:txBody>
          <a:bodyPr vert="horz" numCol="1" spcCol="108000">
            <a:normAutofit/>
          </a:bodyPr>
          <a:lstStyle>
            <a:lvl1pPr>
              <a:defRPr sz="2400">
                <a:latin typeface="Lato"/>
                <a:cs typeface="Lato"/>
              </a:defRPr>
            </a:lvl1pPr>
            <a:lvl2pPr>
              <a:buFont typeface="Arial"/>
              <a:buChar char="•"/>
              <a:defRPr sz="2000">
                <a:latin typeface="Lato"/>
                <a:cs typeface="Lato"/>
              </a:defRPr>
            </a:lvl2pPr>
            <a:lvl3pPr>
              <a:defRPr sz="1800">
                <a:latin typeface="Lato"/>
                <a:cs typeface="Lato"/>
              </a:defRPr>
            </a:lvl3pPr>
            <a:lvl4pPr>
              <a:defRPr sz="1600">
                <a:latin typeface="Lato"/>
                <a:cs typeface="Lato"/>
              </a:defRPr>
            </a:lvl4pPr>
            <a:lvl5pPr>
              <a:defRPr sz="1400">
                <a:latin typeface="Lato"/>
                <a:cs typeface="Lato"/>
              </a:defRPr>
            </a:lvl5pPr>
          </a:lstStyle>
          <a:p>
            <a:pPr lvl="0"/>
            <a:r>
              <a:rPr lang="da-DK" dirty="0" err="1"/>
              <a:t>Level</a:t>
            </a:r>
            <a:r>
              <a:rPr lang="da-DK" dirty="0"/>
              <a:t> 1</a:t>
            </a:r>
          </a:p>
          <a:p>
            <a:pPr lvl="1"/>
            <a:r>
              <a:rPr lang="da-DK" dirty="0" err="1"/>
              <a:t>Level</a:t>
            </a:r>
            <a:r>
              <a:rPr lang="da-DK" dirty="0"/>
              <a:t> 2</a:t>
            </a:r>
          </a:p>
          <a:p>
            <a:pPr lvl="2"/>
            <a:r>
              <a:rPr lang="da-DK" dirty="0" err="1"/>
              <a:t>Level</a:t>
            </a:r>
            <a:r>
              <a:rPr lang="da-DK" dirty="0"/>
              <a:t> 3</a:t>
            </a:r>
          </a:p>
          <a:p>
            <a:pPr lvl="3"/>
            <a:r>
              <a:rPr lang="da-DK" dirty="0" err="1"/>
              <a:t>Level</a:t>
            </a:r>
            <a:r>
              <a:rPr lang="da-DK" dirty="0"/>
              <a:t> 4</a:t>
            </a:r>
          </a:p>
          <a:p>
            <a:pPr lvl="4"/>
            <a:r>
              <a:rPr lang="da-DK" dirty="0" err="1"/>
              <a:t>Level</a:t>
            </a:r>
            <a:r>
              <a:rPr lang="da-DK" dirty="0"/>
              <a:t> 5</a:t>
            </a:r>
          </a:p>
        </p:txBody>
      </p:sp>
      <p:sp>
        <p:nvSpPr>
          <p:cNvPr id="8" name="Titel 9"/>
          <p:cNvSpPr>
            <a:spLocks noGrp="1" noChangeAspect="1"/>
          </p:cNvSpPr>
          <p:nvPr>
            <p:ph type="title" hasCustomPrompt="1"/>
          </p:nvPr>
        </p:nvSpPr>
        <p:spPr>
          <a:xfrm>
            <a:off x="303852" y="712239"/>
            <a:ext cx="8166101" cy="909129"/>
          </a:xfrm>
        </p:spPr>
        <p:txBody>
          <a:bodyPr lIns="0" tIns="0" rIns="0" bIns="0" anchor="t" anchorCtr="0">
            <a:normAutofit/>
          </a:bodyPr>
          <a:lstStyle>
            <a:lvl1pPr algn="l">
              <a:lnSpc>
                <a:spcPct val="80000"/>
              </a:lnSpc>
              <a:defRPr sz="3600" b="0" i="0" cap="all" baseline="0">
                <a:solidFill>
                  <a:srgbClr val="154194"/>
                </a:solidFill>
                <a:latin typeface="Lato Light"/>
                <a:cs typeface="Lato Light"/>
              </a:defRPr>
            </a:lvl1pPr>
          </a:lstStyle>
          <a:p>
            <a:r>
              <a:rPr lang="da-DK" dirty="0" err="1"/>
              <a:t>Headline</a:t>
            </a:r>
            <a:endParaRPr lang="da-DK" dirty="0"/>
          </a:p>
        </p:txBody>
      </p:sp>
      <p:sp>
        <p:nvSpPr>
          <p:cNvPr id="9" name="Rectangle 8"/>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12" name="Picture 11"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13"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White 2 columns</a:t>
            </a:r>
          </a:p>
        </p:txBody>
      </p:sp>
      <p:pic>
        <p:nvPicPr>
          <p:cNvPr id="14" name="Picture 13" descr="Foundation for Environmental Education Education.png"/>
          <p:cNvPicPr>
            <a:picLocks noChangeAspect="1"/>
          </p:cNvPicPr>
          <p:nvPr userDrawn="1"/>
        </p:nvPicPr>
        <p:blipFill>
          <a:blip r:embed="rId3" cstate="print"/>
          <a:stretch>
            <a:fillRect/>
          </a:stretch>
        </p:blipFill>
        <p:spPr>
          <a:xfrm>
            <a:off x="5987145" y="6547298"/>
            <a:ext cx="2910115" cy="107120"/>
          </a:xfrm>
          <a:prstGeom prst="rect">
            <a:avLst/>
          </a:prstGeom>
        </p:spPr>
      </p:pic>
      <p:sp>
        <p:nvSpPr>
          <p:cNvPr id="15" name="Titel 1"/>
          <p:cNvSpPr txBox="1">
            <a:spLocks/>
          </p:cNvSpPr>
          <p:nvPr userDrawn="1"/>
        </p:nvSpPr>
        <p:spPr>
          <a:xfrm>
            <a:off x="303850" y="1800555"/>
            <a:ext cx="2380174" cy="369333"/>
          </a:xfrm>
          <a:prstGeom prst="rect">
            <a:avLst/>
          </a:prstGeom>
        </p:spPr>
        <p:txBody>
          <a:bodyPr vert="horz" wrap="none" lIns="0" tIns="0" rIns="0" bIns="0" rtlCol="0" anchor="t" anchorCtr="0">
            <a:noAutofit/>
          </a:bodyPr>
          <a:lstStyle>
            <a:lvl1pPr algn="l">
              <a:defRPr sz="2400" b="1" i="0" cap="all" baseline="0">
                <a:solidFill>
                  <a:srgbClr val="154194"/>
                </a:solidFill>
                <a:latin typeface="Lato"/>
                <a:cs typeface="Lato"/>
              </a:defRPr>
            </a:lvl1pPr>
          </a:lstStyle>
          <a:p>
            <a:pPr defTabSz="457200">
              <a:spcBef>
                <a:spcPct val="0"/>
              </a:spcBef>
              <a:defRPr/>
            </a:pPr>
            <a:r>
              <a:rPr lang="da-DK" b="0" cap="none" dirty="0">
                <a:solidFill>
                  <a:srgbClr val="23211E"/>
                </a:solidFill>
              </a:rPr>
              <a:t>Introduktion</a:t>
            </a:r>
          </a:p>
        </p:txBody>
      </p:sp>
      <p:sp>
        <p:nvSpPr>
          <p:cNvPr id="16" name="Titel 1"/>
          <p:cNvSpPr txBox="1">
            <a:spLocks/>
          </p:cNvSpPr>
          <p:nvPr userDrawn="1"/>
        </p:nvSpPr>
        <p:spPr>
          <a:xfrm>
            <a:off x="296593" y="2246128"/>
            <a:ext cx="4238522" cy="2102857"/>
          </a:xfrm>
          <a:prstGeom prst="rect">
            <a:avLst/>
          </a:prstGeom>
        </p:spPr>
        <p:txBody>
          <a:bodyPr vert="horz" wrap="none" lIns="0" tIns="0" rIns="0" bIns="0" rtlCol="0" anchor="t">
            <a:noAutofit/>
          </a:bodyPr>
          <a:lstStyle>
            <a:lvl1pPr algn="l">
              <a:defRPr sz="2400" b="1" i="0" cap="all" baseline="0">
                <a:solidFill>
                  <a:srgbClr val="154194"/>
                </a:solidFill>
                <a:latin typeface="Lato"/>
                <a:cs typeface="Lato"/>
              </a:defRPr>
            </a:lvl1pPr>
          </a:lstStyle>
          <a:p>
            <a:pPr defTabSz="457200">
              <a:spcBef>
                <a:spcPct val="0"/>
              </a:spcBef>
              <a:defRPr/>
            </a:pPr>
            <a:r>
              <a:rPr lang="en-US" sz="1800" b="0" cap="none" dirty="0">
                <a:solidFill>
                  <a:prstClr val="black">
                    <a:lumMod val="75000"/>
                    <a:lumOff val="25000"/>
                    <a:alpha val="90000"/>
                  </a:prstClr>
                </a:solidFill>
                <a:latin typeface="Lato Light"/>
              </a:rPr>
              <a:t>This is a guide to the basic elements that </a:t>
            </a:r>
          </a:p>
          <a:p>
            <a:pPr defTabSz="457200">
              <a:spcBef>
                <a:spcPct val="0"/>
              </a:spcBef>
              <a:defRPr/>
            </a:pPr>
            <a:r>
              <a:rPr lang="en-US" sz="1800" b="0" cap="none" dirty="0">
                <a:solidFill>
                  <a:prstClr val="black">
                    <a:lumMod val="75000"/>
                    <a:lumOff val="25000"/>
                    <a:alpha val="90000"/>
                  </a:prstClr>
                </a:solidFill>
                <a:latin typeface="Lato Light"/>
              </a:rPr>
              <a:t>make up the Foundation for Environmental </a:t>
            </a:r>
          </a:p>
          <a:p>
            <a:pPr defTabSz="457200">
              <a:spcBef>
                <a:spcPct val="0"/>
              </a:spcBef>
              <a:defRPr/>
            </a:pPr>
            <a:r>
              <a:rPr lang="en-US" sz="1800" b="0" cap="none" dirty="0">
                <a:solidFill>
                  <a:prstClr val="black">
                    <a:lumMod val="75000"/>
                    <a:lumOff val="25000"/>
                    <a:alpha val="90000"/>
                  </a:prstClr>
                </a:solidFill>
                <a:latin typeface="Lato Light"/>
              </a:rPr>
              <a:t>Education and its </a:t>
            </a:r>
            <a:r>
              <a:rPr lang="en-US" sz="1800" b="0" cap="none" dirty="0" err="1">
                <a:solidFill>
                  <a:prstClr val="black">
                    <a:lumMod val="75000"/>
                    <a:lumOff val="25000"/>
                    <a:alpha val="90000"/>
                  </a:prstClr>
                </a:solidFill>
                <a:latin typeface="Lato Light"/>
              </a:rPr>
              <a:t>programmes</a:t>
            </a:r>
            <a:r>
              <a:rPr lang="en-US" sz="1800" b="0" cap="none" dirty="0">
                <a:solidFill>
                  <a:prstClr val="black">
                    <a:lumMod val="75000"/>
                    <a:lumOff val="25000"/>
                    <a:alpha val="90000"/>
                  </a:prstClr>
                </a:solidFill>
                <a:latin typeface="Lato Light"/>
              </a:rPr>
              <a:t>. Have a read, </a:t>
            </a:r>
          </a:p>
          <a:p>
            <a:pPr defTabSz="457200">
              <a:spcBef>
                <a:spcPct val="0"/>
              </a:spcBef>
              <a:defRPr/>
            </a:pPr>
            <a:r>
              <a:rPr lang="en-US" sz="1800" b="0" cap="none" dirty="0">
                <a:solidFill>
                  <a:prstClr val="black">
                    <a:lumMod val="75000"/>
                    <a:lumOff val="25000"/>
                    <a:alpha val="90000"/>
                  </a:prstClr>
                </a:solidFill>
                <a:latin typeface="Lato Light"/>
              </a:rPr>
              <a:t>it will help you to get to know us a little better.</a:t>
            </a:r>
            <a:endParaRPr lang="da-DK" sz="1800" b="0" cap="none" dirty="0">
              <a:solidFill>
                <a:prstClr val="black">
                  <a:lumMod val="75000"/>
                  <a:lumOff val="25000"/>
                  <a:alpha val="90000"/>
                </a:prstClr>
              </a:solidFill>
              <a:latin typeface="Lato Light"/>
            </a:endParaRPr>
          </a:p>
        </p:txBody>
      </p:sp>
    </p:spTree>
    <p:extLst>
      <p:ext uri="{BB962C8B-B14F-4D97-AF65-F5344CB8AC3E}">
        <p14:creationId xmlns:p14="http://schemas.microsoft.com/office/powerpoint/2010/main" val="10326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long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0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4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7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with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6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367473"/>
            <a:ext cx="8229600" cy="1143000"/>
          </a:xfrm>
          <a:prstGeom prst="rect">
            <a:avLst/>
          </a:prstGeom>
        </p:spPr>
        <p:txBody>
          <a:bodyPr vert="horz" lIns="91440" tIns="45720" rIns="91440" bIns="45720" rtlCol="0" anchor="ctr">
            <a:normAutofit/>
          </a:bodyPr>
          <a:lstStyle/>
          <a:p>
            <a:r>
              <a:rPr lang="da-DK" dirty="0"/>
              <a:t>EDIT IN MASTER</a:t>
            </a:r>
          </a:p>
        </p:txBody>
      </p:sp>
    </p:spTree>
    <p:extLst>
      <p:ext uri="{BB962C8B-B14F-4D97-AF65-F5344CB8AC3E}">
        <p14:creationId xmlns:p14="http://schemas.microsoft.com/office/powerpoint/2010/main" val="21228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kern="1200" baseline="0">
          <a:solidFill>
            <a:schemeClr val="tx1"/>
          </a:solidFill>
          <a:latin typeface="Lato"/>
          <a:ea typeface="+mj-ea"/>
          <a:cs typeface="Lat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3.jpeg"/><Relationship Id="rId4" Type="http://schemas.openxmlformats.org/officeDocument/2006/relationships/diagramData" Target="../diagrams/data3.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0"/>
            <a:ext cx="792088" cy="1365482"/>
          </a:xfrm>
          <a:prstGeom prst="rect">
            <a:avLst/>
          </a:prstGeom>
        </p:spPr>
      </p:pic>
      <p:pic>
        <p:nvPicPr>
          <p:cNvPr id="6" name="Grafik 5" descr="FEE EcoCampus_cmyk.png"/>
          <p:cNvPicPr>
            <a:picLocks noChangeAspect="1"/>
          </p:cNvPicPr>
          <p:nvPr/>
        </p:nvPicPr>
        <p:blipFill>
          <a:blip r:embed="rId4" cstate="print"/>
          <a:stretch>
            <a:fillRect/>
          </a:stretch>
        </p:blipFill>
        <p:spPr>
          <a:xfrm>
            <a:off x="6444208" y="188640"/>
            <a:ext cx="1401728" cy="1181942"/>
          </a:xfrm>
          <a:prstGeom prst="rect">
            <a:avLst/>
          </a:prstGeom>
        </p:spPr>
      </p:pic>
      <p:pic>
        <p:nvPicPr>
          <p:cNvPr id="5" name="Picture 4" descr="A group of people in front of a building&#10;&#10;Description automatically generated">
            <a:extLst>
              <a:ext uri="{FF2B5EF4-FFF2-40B4-BE49-F238E27FC236}">
                <a16:creationId xmlns:a16="http://schemas.microsoft.com/office/drawing/2014/main" id="{65137F11-32C6-E249-BDCA-9109A44936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85393"/>
            <a:ext cx="9144000" cy="5472607"/>
          </a:xfrm>
          <a:prstGeom prst="rect">
            <a:avLst/>
          </a:prstGeom>
        </p:spPr>
      </p:pic>
      <p:sp>
        <p:nvSpPr>
          <p:cNvPr id="9" name="Rectangle 8">
            <a:extLst>
              <a:ext uri="{FF2B5EF4-FFF2-40B4-BE49-F238E27FC236}">
                <a16:creationId xmlns:a16="http://schemas.microsoft.com/office/drawing/2014/main" id="{61B9E343-625E-7340-92EB-C48376A05397}"/>
              </a:ext>
            </a:extLst>
          </p:cNvPr>
          <p:cNvSpPr/>
          <p:nvPr/>
        </p:nvSpPr>
        <p:spPr>
          <a:xfrm>
            <a:off x="-25342" y="5842337"/>
            <a:ext cx="6037502" cy="1015663"/>
          </a:xfrm>
          <a:prstGeom prst="rect">
            <a:avLst/>
          </a:prstGeom>
        </p:spPr>
        <p:txBody>
          <a:bodyPr wrap="square">
            <a:spAutoFit/>
          </a:bodyPr>
          <a:lstStyle/>
          <a:p>
            <a:r>
              <a:rPr lang="de-DE" sz="3600" b="1" dirty="0">
                <a:solidFill>
                  <a:srgbClr val="C00000"/>
                </a:solidFill>
                <a:latin typeface="Lato" panose="020F0502020204030203" pitchFamily="34" charset="0"/>
                <a:ea typeface="Lato" panose="020F0502020204030203" pitchFamily="34" charset="0"/>
                <a:cs typeface="Lato" panose="020F0502020204030203" pitchFamily="34" charset="0"/>
              </a:rPr>
              <a:t>FEE </a:t>
            </a:r>
            <a:r>
              <a:rPr lang="de-DE" sz="3600" b="1" dirty="0" err="1">
                <a:solidFill>
                  <a:srgbClr val="C00000"/>
                </a:solidFill>
                <a:latin typeface="Lato" panose="020F0502020204030203" pitchFamily="34" charset="0"/>
                <a:ea typeface="Lato" panose="020F0502020204030203" pitchFamily="34" charset="0"/>
                <a:cs typeface="Lato" panose="020F0502020204030203" pitchFamily="34" charset="0"/>
              </a:rPr>
              <a:t>EcoCampus</a:t>
            </a:r>
            <a:endParaRPr lang="de-DE" sz="3600" b="1" dirty="0">
              <a:solidFill>
                <a:srgbClr val="C00000"/>
              </a:solidFill>
              <a:latin typeface="Lato" panose="020F0502020204030203" pitchFamily="34" charset="0"/>
              <a:ea typeface="Lato" panose="020F0502020204030203" pitchFamily="34" charset="0"/>
              <a:cs typeface="Lato" panose="020F0502020204030203" pitchFamily="34" charset="0"/>
            </a:endParaRPr>
          </a:p>
          <a:p>
            <a:r>
              <a:rPr lang="de-DE" sz="2400" b="1">
                <a:solidFill>
                  <a:srgbClr val="C00000"/>
                </a:solidFill>
                <a:latin typeface="Lato" panose="020F0502020204030203" pitchFamily="34" charset="0"/>
                <a:ea typeface="Lato" panose="020F0502020204030203" pitchFamily="34" charset="0"/>
                <a:cs typeface="Lato" panose="020F0502020204030203" pitchFamily="34" charset="0"/>
              </a:rPr>
              <a:t>  </a:t>
            </a:r>
            <a:endParaRPr lang="en-US" sz="2400" b="1"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descr="Image result for SDG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27062"/>
            <a:ext cx="1224136" cy="1258331"/>
          </a:xfrm>
          <a:prstGeom prst="rect">
            <a:avLst/>
          </a:prstGeom>
          <a:noFill/>
        </p:spPr>
      </p:pic>
    </p:spTree>
    <p:extLst>
      <p:ext uri="{BB962C8B-B14F-4D97-AF65-F5344CB8AC3E}">
        <p14:creationId xmlns:p14="http://schemas.microsoft.com/office/powerpoint/2010/main" val="125450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18" name="TextBox 17"/>
          <p:cNvSpPr txBox="1"/>
          <p:nvPr/>
        </p:nvSpPr>
        <p:spPr>
          <a:xfrm>
            <a:off x="944557" y="757692"/>
            <a:ext cx="4466057" cy="954107"/>
          </a:xfrm>
          <a:prstGeom prst="rect">
            <a:avLst/>
          </a:prstGeom>
          <a:noFill/>
        </p:spPr>
        <p:txBody>
          <a:bodyPr wrap="squar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Whole Institutional Approach </a:t>
            </a:r>
          </a:p>
          <a:p>
            <a:pPr defTabSz="457200"/>
            <a:endParaRPr lang="da-DK" b="1" dirty="0">
              <a:solidFill>
                <a:schemeClr val="tx2">
                  <a:lumMod val="75000"/>
                </a:schemeClr>
              </a:solidFill>
              <a:latin typeface="Lato" pitchFamily="34" charset="0"/>
              <a:ea typeface="Lato" pitchFamily="34" charset="0"/>
              <a:cs typeface="Lato" pitchFamily="34" charset="0"/>
            </a:endParaRPr>
          </a:p>
          <a:p>
            <a:pPr defTabSz="457200"/>
            <a:r>
              <a:rPr lang="da-DK" sz="1400" b="1" dirty="0">
                <a:solidFill>
                  <a:schemeClr val="tx2">
                    <a:lumMod val="75000"/>
                  </a:schemeClr>
                </a:solidFill>
                <a:latin typeface="Lato" pitchFamily="34" charset="0"/>
                <a:ea typeface="Lato" pitchFamily="34" charset="0"/>
                <a:cs typeface="Lato" pitchFamily="34" charset="0"/>
              </a:rPr>
              <a:t>Priority area # 2 in UNESCO GAP for ESD </a:t>
            </a:r>
          </a:p>
        </p:txBody>
      </p:sp>
      <p:sp>
        <p:nvSpPr>
          <p:cNvPr id="6" name="Title 1"/>
          <p:cNvSpPr txBox="1">
            <a:spLocks/>
          </p:cNvSpPr>
          <p:nvPr/>
        </p:nvSpPr>
        <p:spPr>
          <a:xfrm>
            <a:off x="425588" y="1055798"/>
            <a:ext cx="4415360" cy="1297733"/>
          </a:xfrm>
          <a:prstGeom prst="rect">
            <a:avLst/>
          </a:prstGeom>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pPr hangingPunct="0"/>
            <a:endParaRPr lang="en-GB" sz="1500" dirty="0">
              <a:latin typeface="Lato" pitchFamily="34" charset="0"/>
              <a:ea typeface="Lato" pitchFamily="34" charset="0"/>
              <a:cs typeface="Lato" pitchFamily="34" charset="0"/>
            </a:endParaRPr>
          </a:p>
        </p:txBody>
      </p:sp>
      <p:grpSp>
        <p:nvGrpSpPr>
          <p:cNvPr id="8" name="Group 7"/>
          <p:cNvGrpSpPr/>
          <p:nvPr/>
        </p:nvGrpSpPr>
        <p:grpSpPr>
          <a:xfrm>
            <a:off x="1127113" y="2384700"/>
            <a:ext cx="6316409" cy="2556468"/>
            <a:chOff x="997527" y="2913903"/>
            <a:chExt cx="6316409" cy="2556468"/>
          </a:xfrm>
          <a:noFill/>
        </p:grpSpPr>
        <p:sp>
          <p:nvSpPr>
            <p:cNvPr id="10" name="Rectangle 9"/>
            <p:cNvSpPr/>
            <p:nvPr/>
          </p:nvSpPr>
          <p:spPr>
            <a:xfrm>
              <a:off x="997527" y="2924944"/>
              <a:ext cx="2050473" cy="790077"/>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Formal Curriculum </a:t>
              </a:r>
            </a:p>
            <a:p>
              <a:pPr algn="ctr"/>
              <a:r>
                <a:rPr lang="en-GB" sz="1350" dirty="0">
                  <a:solidFill>
                    <a:schemeClr val="tx1"/>
                  </a:solidFill>
                  <a:latin typeface="Lato" pitchFamily="34" charset="0"/>
                  <a:ea typeface="Lato" pitchFamily="34" charset="0"/>
                  <a:cs typeface="Lato" pitchFamily="34" charset="0"/>
                </a:rPr>
                <a:t>Learning and teaching</a:t>
              </a:r>
            </a:p>
          </p:txBody>
        </p:sp>
        <p:sp>
          <p:nvSpPr>
            <p:cNvPr id="13" name="Rectangle 12"/>
            <p:cNvSpPr/>
            <p:nvPr/>
          </p:nvSpPr>
          <p:spPr>
            <a:xfrm>
              <a:off x="5263409" y="2913903"/>
              <a:ext cx="1932710" cy="886690"/>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Self evaluation</a:t>
              </a:r>
            </a:p>
          </p:txBody>
        </p:sp>
        <p:sp>
          <p:nvSpPr>
            <p:cNvPr id="15" name="Rectangle 14"/>
            <p:cNvSpPr/>
            <p:nvPr/>
          </p:nvSpPr>
          <p:spPr>
            <a:xfrm>
              <a:off x="997527" y="4667646"/>
              <a:ext cx="2040082" cy="802725"/>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Organisational culture and ethos, social and organisational </a:t>
              </a:r>
            </a:p>
          </p:txBody>
        </p:sp>
        <p:sp>
          <p:nvSpPr>
            <p:cNvPr id="16" name="Rectangle 15"/>
            <p:cNvSpPr/>
            <p:nvPr/>
          </p:nvSpPr>
          <p:spPr>
            <a:xfrm>
              <a:off x="5311954" y="4452628"/>
              <a:ext cx="2001982" cy="886691"/>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Administrative, technical and economical organisational practice</a:t>
              </a:r>
            </a:p>
          </p:txBody>
        </p:sp>
        <p:sp>
          <p:nvSpPr>
            <p:cNvPr id="17" name="Oval 16"/>
            <p:cNvSpPr/>
            <p:nvPr/>
          </p:nvSpPr>
          <p:spPr>
            <a:xfrm>
              <a:off x="3338013" y="3706742"/>
              <a:ext cx="1704110" cy="1011382"/>
            </a:xfrm>
            <a:prstGeom prst="ellipse">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Community links</a:t>
              </a:r>
            </a:p>
          </p:txBody>
        </p:sp>
        <p:cxnSp>
          <p:nvCxnSpPr>
            <p:cNvPr id="19" name="Straight Arrow Connector 18"/>
            <p:cNvCxnSpPr/>
            <p:nvPr/>
          </p:nvCxnSpPr>
          <p:spPr>
            <a:xfrm flipV="1">
              <a:off x="3058392" y="3173887"/>
              <a:ext cx="2206336" cy="13946"/>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048000" y="4995852"/>
              <a:ext cx="2216727" cy="13855"/>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5049982" y="3686506"/>
              <a:ext cx="1025237" cy="347988"/>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5074228" y="4192288"/>
              <a:ext cx="1021772" cy="277091"/>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341419" y="3738884"/>
              <a:ext cx="1018309" cy="363766"/>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2327563" y="4199215"/>
              <a:ext cx="1032164" cy="242454"/>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Elbow Connector 24"/>
            <p:cNvCxnSpPr/>
            <p:nvPr/>
          </p:nvCxnSpPr>
          <p:spPr>
            <a:xfrm rot="10800000" flipV="1">
              <a:off x="3058392" y="3208614"/>
              <a:ext cx="4139046" cy="2261756"/>
            </a:xfrm>
            <a:prstGeom prst="bentConnector3">
              <a:avLst>
                <a:gd name="adj1" fmla="val -9582"/>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6" name="Elbow Connector 25"/>
            <p:cNvCxnSpPr/>
            <p:nvPr/>
          </p:nvCxnSpPr>
          <p:spPr>
            <a:xfrm rot="10800000">
              <a:off x="3037610" y="3388725"/>
              <a:ext cx="2237509" cy="1203812"/>
            </a:xfrm>
            <a:prstGeom prst="bentConnector3">
              <a:avLst>
                <a:gd name="adj1" fmla="val 294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3001915" y="6452275"/>
            <a:ext cx="5296037" cy="246221"/>
          </a:xfrm>
          <a:prstGeom prst="rect">
            <a:avLst/>
          </a:prstGeom>
        </p:spPr>
        <p:txBody>
          <a:bodyPr wrap="square">
            <a:spAutoFit/>
          </a:bodyPr>
          <a:lstStyle/>
          <a:p>
            <a:r>
              <a:rPr lang="en-GB" sz="1000" dirty="0">
                <a:latin typeface="Lato" pitchFamily="34" charset="0"/>
                <a:ea typeface="Lato" pitchFamily="34" charset="0"/>
                <a:cs typeface="Lato" pitchFamily="34" charset="0"/>
              </a:rPr>
              <a:t>Model of the five strands for Whole Institutional Approach to ESD based on </a:t>
            </a:r>
            <a:r>
              <a:rPr lang="en-GB" sz="1000" dirty="0" err="1">
                <a:latin typeface="Lato" pitchFamily="34" charset="0"/>
                <a:ea typeface="Lato" pitchFamily="34" charset="0"/>
                <a:cs typeface="Lato" pitchFamily="34" charset="0"/>
              </a:rPr>
              <a:t>Shallcross</a:t>
            </a:r>
            <a:r>
              <a:rPr lang="en-GB" sz="1000" dirty="0">
                <a:latin typeface="Lato" pitchFamily="34" charset="0"/>
                <a:ea typeface="Lato" pitchFamily="34" charset="0"/>
                <a:cs typeface="Lato" pitchFamily="34" charset="0"/>
              </a:rPr>
              <a:t> (2003) </a:t>
            </a:r>
            <a:endParaRPr lang="en-US" sz="1000" dirty="0">
              <a:latin typeface="Lato" pitchFamily="34" charset="0"/>
              <a:ea typeface="Lato" pitchFamily="34" charset="0"/>
              <a:cs typeface="Lato" pitchFamily="34" charset="0"/>
            </a:endParaRPr>
          </a:p>
        </p:txBody>
      </p:sp>
      <p:sp>
        <p:nvSpPr>
          <p:cNvPr id="9" name="TextBox 8"/>
          <p:cNvSpPr txBox="1"/>
          <p:nvPr/>
        </p:nvSpPr>
        <p:spPr>
          <a:xfrm>
            <a:off x="835856" y="5180909"/>
            <a:ext cx="7048512" cy="938719"/>
          </a:xfrm>
          <a:prstGeom prst="rect">
            <a:avLst/>
          </a:prstGeom>
          <a:gradFill>
            <a:gsLst>
              <a:gs pos="0">
                <a:schemeClr val="accent1">
                  <a:lumMod val="36000"/>
                  <a:lumOff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342900" indent="-342900">
              <a:lnSpc>
                <a:spcPts val="2160"/>
              </a:lnSpc>
              <a:buFont typeface="Wingdings" panose="05000000000000000000" pitchFamily="2" charset="2"/>
              <a:buChar char="§"/>
            </a:pPr>
            <a:r>
              <a:rPr lang="en-US" sz="1600" dirty="0">
                <a:latin typeface="Lato" pitchFamily="34" charset="0"/>
                <a:ea typeface="Lato" pitchFamily="34" charset="0"/>
                <a:cs typeface="Lato" pitchFamily="34" charset="0"/>
              </a:rPr>
              <a:t>Involvement of students, teachers, staff, parents and community</a:t>
            </a:r>
          </a:p>
          <a:p>
            <a:pPr marL="342900" indent="-342900">
              <a:lnSpc>
                <a:spcPts val="2160"/>
              </a:lnSpc>
              <a:buFont typeface="Wingdings" panose="05000000000000000000" pitchFamily="2" charset="2"/>
              <a:buChar char="§"/>
            </a:pPr>
            <a:r>
              <a:rPr lang="en-US" sz="1600" dirty="0" err="1">
                <a:latin typeface="Lato" pitchFamily="34" charset="0"/>
                <a:ea typeface="Lato" pitchFamily="34" charset="0"/>
                <a:cs typeface="Lato" pitchFamily="34" charset="0"/>
              </a:rPr>
              <a:t>Recognise</a:t>
            </a:r>
            <a:r>
              <a:rPr lang="en-US" sz="1600" dirty="0">
                <a:latin typeface="Lato" pitchFamily="34" charset="0"/>
                <a:ea typeface="Lato" pitchFamily="34" charset="0"/>
                <a:cs typeface="Lato" pitchFamily="34" charset="0"/>
              </a:rPr>
              <a:t> grassroots processes – agents/champions of change</a:t>
            </a:r>
          </a:p>
          <a:p>
            <a:pPr marL="342900" indent="-342900">
              <a:lnSpc>
                <a:spcPts val="2160"/>
              </a:lnSpc>
              <a:buFont typeface="Wingdings" panose="05000000000000000000" pitchFamily="2" charset="2"/>
              <a:buChar char="§"/>
            </a:pPr>
            <a:r>
              <a:rPr lang="en-US" sz="1600" dirty="0">
                <a:latin typeface="Lato" pitchFamily="34" charset="0"/>
                <a:ea typeface="Lato" pitchFamily="34" charset="0"/>
                <a:cs typeface="Lato" pitchFamily="34" charset="0"/>
              </a:rPr>
              <a:t>Enablers essential</a:t>
            </a:r>
          </a:p>
        </p:txBody>
      </p:sp>
      <p:sp>
        <p:nvSpPr>
          <p:cNvPr id="27" name="TextBox 26"/>
          <p:cNvSpPr txBox="1"/>
          <p:nvPr/>
        </p:nvSpPr>
        <p:spPr>
          <a:xfrm>
            <a:off x="143124" y="6531999"/>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3076" name="Picture 4" descr="Image result for UNESCO G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858" y="506247"/>
            <a:ext cx="2592501" cy="136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5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18" name="TextBox 17"/>
          <p:cNvSpPr txBox="1"/>
          <p:nvPr/>
        </p:nvSpPr>
        <p:spPr>
          <a:xfrm>
            <a:off x="737059" y="670226"/>
            <a:ext cx="4150239" cy="461665"/>
          </a:xfrm>
          <a:prstGeom prst="rect">
            <a:avLst/>
          </a:prstGeom>
          <a:noFill/>
        </p:spPr>
        <p:txBody>
          <a:bodyPr wrap="non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FEE </a:t>
            </a:r>
            <a:r>
              <a:rPr lang="da-DK" sz="2400" b="1" dirty="0" err="1">
                <a:solidFill>
                  <a:schemeClr val="tx2">
                    <a:lumMod val="75000"/>
                  </a:schemeClr>
                </a:solidFill>
                <a:latin typeface="Lato" pitchFamily="34" charset="0"/>
                <a:ea typeface="Lato" pitchFamily="34" charset="0"/>
                <a:cs typeface="Lato" pitchFamily="34" charset="0"/>
              </a:rPr>
              <a:t>EcoCampus</a:t>
            </a:r>
            <a:r>
              <a:rPr lang="da-DK" sz="2400" b="1" dirty="0">
                <a:solidFill>
                  <a:schemeClr val="tx2">
                    <a:lumMod val="75000"/>
                  </a:schemeClr>
                </a:solidFill>
                <a:latin typeface="Lato" pitchFamily="34" charset="0"/>
                <a:ea typeface="Lato" pitchFamily="34" charset="0"/>
                <a:cs typeface="Lato" pitchFamily="34" charset="0"/>
              </a:rPr>
              <a:t> is ESD in action</a:t>
            </a:r>
          </a:p>
        </p:txBody>
      </p:sp>
      <p:sp>
        <p:nvSpPr>
          <p:cNvPr id="6" name="Title 1"/>
          <p:cNvSpPr txBox="1">
            <a:spLocks/>
          </p:cNvSpPr>
          <p:nvPr/>
        </p:nvSpPr>
        <p:spPr>
          <a:xfrm>
            <a:off x="425588" y="1055798"/>
            <a:ext cx="4415360" cy="1297733"/>
          </a:xfrm>
          <a:prstGeom prst="rect">
            <a:avLst/>
          </a:prstGeom>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pPr hangingPunct="0"/>
            <a:endParaRPr lang="en-GB" sz="1500" dirty="0">
              <a:latin typeface="Lato" pitchFamily="34" charset="0"/>
              <a:ea typeface="Lato" pitchFamily="34" charset="0"/>
              <a:cs typeface="Lato" pitchFamily="34" charset="0"/>
            </a:endParaRPr>
          </a:p>
        </p:txBody>
      </p:sp>
      <p:sp>
        <p:nvSpPr>
          <p:cNvPr id="5" name="Rectangle 4"/>
          <p:cNvSpPr/>
          <p:nvPr/>
        </p:nvSpPr>
        <p:spPr>
          <a:xfrm>
            <a:off x="713530" y="1153202"/>
            <a:ext cx="7716937" cy="1200329"/>
          </a:xfrm>
          <a:prstGeom prst="rect">
            <a:avLst/>
          </a:prstGeom>
        </p:spPr>
        <p:txBody>
          <a:bodyPr wrap="square">
            <a:spAutoFit/>
          </a:bodyPr>
          <a:lstStyle/>
          <a:p>
            <a:r>
              <a:rPr lang="en-US" dirty="0">
                <a:latin typeface="Lato" pitchFamily="34" charset="0"/>
                <a:ea typeface="Lato" pitchFamily="34" charset="0"/>
                <a:cs typeface="Lato" pitchFamily="34" charset="0"/>
              </a:rPr>
              <a:t>FEE </a:t>
            </a:r>
            <a:r>
              <a:rPr lang="en-US" dirty="0" err="1">
                <a:latin typeface="Lato" pitchFamily="34" charset="0"/>
                <a:ea typeface="Lato" pitchFamily="34" charset="0"/>
                <a:cs typeface="Lato" pitchFamily="34" charset="0"/>
              </a:rPr>
              <a:t>EcoCampus</a:t>
            </a:r>
            <a:r>
              <a:rPr lang="en-US" dirty="0">
                <a:latin typeface="Lato" pitchFamily="34" charset="0"/>
                <a:ea typeface="Lato" pitchFamily="34" charset="0"/>
                <a:cs typeface="Lato" pitchFamily="34" charset="0"/>
              </a:rPr>
              <a:t> is </a:t>
            </a:r>
            <a:r>
              <a:rPr lang="en-US" b="1" i="1" dirty="0">
                <a:latin typeface="Lato" pitchFamily="34" charset="0"/>
                <a:ea typeface="Lato" pitchFamily="34" charset="0"/>
                <a:cs typeface="Lato" pitchFamily="34" charset="0"/>
              </a:rPr>
              <a:t>not</a:t>
            </a:r>
            <a:r>
              <a:rPr lang="en-US" dirty="0">
                <a:latin typeface="Lato" pitchFamily="34" charset="0"/>
                <a:ea typeface="Lato" pitchFamily="34" charset="0"/>
                <a:cs typeface="Lato" pitchFamily="34" charset="0"/>
              </a:rPr>
              <a:t> an </a:t>
            </a:r>
            <a:r>
              <a:rPr lang="en-US" b="1" i="1" dirty="0">
                <a:latin typeface="Lato" pitchFamily="34" charset="0"/>
                <a:ea typeface="Lato" pitchFamily="34" charset="0"/>
                <a:cs typeface="Lato" pitchFamily="34" charset="0"/>
              </a:rPr>
              <a:t>economic model </a:t>
            </a:r>
            <a:r>
              <a:rPr lang="en-US" dirty="0">
                <a:latin typeface="Lato" pitchFamily="34" charset="0"/>
                <a:ea typeface="Lato" pitchFamily="34" charset="0"/>
                <a:cs typeface="Lato" pitchFamily="34" charset="0"/>
              </a:rPr>
              <a:t>to lower costs through efficiency, but also a humanistic model, that places the students and stakeholders at the centre of the process of change towards sustainability that is connected to the real issues in their communities.</a:t>
            </a:r>
          </a:p>
        </p:txBody>
      </p:sp>
      <p:sp>
        <p:nvSpPr>
          <p:cNvPr id="27" name="TextBox 26"/>
          <p:cNvSpPr txBox="1"/>
          <p:nvPr/>
        </p:nvSpPr>
        <p:spPr>
          <a:xfrm>
            <a:off x="143124" y="6531999"/>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4" name="Picture 3" descr="A group of items on a table&#10;&#10;Description automatically generated">
            <a:extLst>
              <a:ext uri="{FF2B5EF4-FFF2-40B4-BE49-F238E27FC236}">
                <a16:creationId xmlns:a16="http://schemas.microsoft.com/office/drawing/2014/main" id="{C22BB6A7-E1A7-D940-83CA-04BD27B6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003" y="2508270"/>
            <a:ext cx="6623993" cy="3799862"/>
          </a:xfrm>
          <a:prstGeom prst="rect">
            <a:avLst/>
          </a:prstGeom>
        </p:spPr>
      </p:pic>
    </p:spTree>
    <p:extLst>
      <p:ext uri="{BB962C8B-B14F-4D97-AF65-F5344CB8AC3E}">
        <p14:creationId xmlns:p14="http://schemas.microsoft.com/office/powerpoint/2010/main" val="377855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5"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sp>
        <p:nvSpPr>
          <p:cNvPr id="7" name="Textfeld 6"/>
          <p:cNvSpPr txBox="1"/>
          <p:nvPr/>
        </p:nvSpPr>
        <p:spPr>
          <a:xfrm>
            <a:off x="179512" y="620688"/>
            <a:ext cx="2088232" cy="5903924"/>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the Environment</a:t>
            </a:r>
            <a:endParaRPr lang="de-DE" sz="1300" b="1"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0"/>
              </a:spcAft>
            </a:pPr>
            <a:r>
              <a:rPr lang="en-US" sz="1300" dirty="0">
                <a:latin typeface="Lato" panose="020F0502020204030203" pitchFamily="34" charset="0"/>
                <a:ea typeface="Lato" panose="020F0502020204030203" pitchFamily="34" charset="0"/>
                <a:cs typeface="Lato" panose="020F0502020204030203" pitchFamily="34" charset="0"/>
              </a:rPr>
              <a:t>Integrate sustainability perspectives based on the four pillars of sustainability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Sustainability impacts of the campus are quantified so targets and performance indicators can be set</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Improves waste management and resource use </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Improves overall environmental performance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Lowers institutions carbon footprint</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endParaRPr lang="de-DE" sz="1300" dirty="0">
              <a:latin typeface="Lato" panose="020F0502020204030203" pitchFamily="34" charset="0"/>
              <a:ea typeface="Lato" panose="020F0502020204030203" pitchFamily="34" charset="0"/>
              <a:cs typeface="Lato" panose="020F0502020204030203" pitchFamily="34" charset="0"/>
            </a:endParaRPr>
          </a:p>
        </p:txBody>
      </p:sp>
      <p:sp>
        <p:nvSpPr>
          <p:cNvPr id="8" name="Textfeld 7"/>
          <p:cNvSpPr txBox="1"/>
          <p:nvPr/>
        </p:nvSpPr>
        <p:spPr>
          <a:xfrm>
            <a:off x="2339752" y="620689"/>
            <a:ext cx="2160240" cy="5923929"/>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the institute</a:t>
            </a:r>
            <a:endParaRPr lang="de-DE" sz="1300" b="1" dirty="0">
              <a:latin typeface="Lato" panose="020F0502020204030203" pitchFamily="34" charset="0"/>
              <a:ea typeface="Lato" panose="020F0502020204030203" pitchFamily="34" charset="0"/>
              <a:cs typeface="Lato" panose="020F0502020204030203" pitchFamily="34" charset="0"/>
            </a:endParaRPr>
          </a:p>
          <a:p>
            <a:endParaRPr lang="en-US" sz="1300" dirty="0">
              <a:latin typeface="Lato" panose="020F0502020204030203" pitchFamily="34" charset="0"/>
              <a:ea typeface="Lato" panose="020F0502020204030203" pitchFamily="34" charset="0"/>
              <a:cs typeface="Lato" panose="020F0502020204030203" pitchFamily="34" charset="0"/>
            </a:endParaRPr>
          </a:p>
          <a:p>
            <a:endParaRPr lang="en-US" sz="1300" dirty="0">
              <a:latin typeface="Lato" panose="020F0502020204030203" pitchFamily="34" charset="0"/>
              <a:ea typeface="Lato" panose="020F0502020204030203" pitchFamily="34" charset="0"/>
              <a:cs typeface="Lato" panose="020F0502020204030203" pitchFamily="34" charset="0"/>
            </a:endParaRPr>
          </a:p>
          <a:p>
            <a:r>
              <a:rPr lang="en-US" sz="1300" dirty="0">
                <a:latin typeface="Lato" panose="020F0502020204030203" pitchFamily="34" charset="0"/>
                <a:ea typeface="Lato" panose="020F0502020204030203" pitchFamily="34" charset="0"/>
                <a:cs typeface="Lato" panose="020F0502020204030203" pitchFamily="34" charset="0"/>
              </a:rPr>
              <a:t>Gain access to a wide </a:t>
            </a:r>
            <a:r>
              <a:rPr lang="en-US" sz="1300" b="1" dirty="0">
                <a:latin typeface="Lato" panose="020F0502020204030203" pitchFamily="34" charset="0"/>
                <a:ea typeface="Lato" panose="020F0502020204030203" pitchFamily="34" charset="0"/>
                <a:cs typeface="Lato" panose="020F0502020204030203" pitchFamily="34" charset="0"/>
              </a:rPr>
              <a:t>network of campuses </a:t>
            </a:r>
            <a:r>
              <a:rPr lang="en-US" sz="1300" dirty="0">
                <a:latin typeface="Lato" panose="020F0502020204030203" pitchFamily="34" charset="0"/>
                <a:ea typeface="Lato" panose="020F0502020204030203" pitchFamily="34" charset="0"/>
                <a:cs typeface="Lato" panose="020F0502020204030203" pitchFamily="34" charset="0"/>
              </a:rPr>
              <a:t>and people, and create linkages</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r>
              <a:rPr lang="en-US" sz="1300" b="1" dirty="0">
                <a:latin typeface="Lato" panose="020F0502020204030203" pitchFamily="34" charset="0"/>
                <a:ea typeface="Lato" panose="020F0502020204030203" pitchFamily="34" charset="0"/>
                <a:cs typeface="Lato" panose="020F0502020204030203" pitchFamily="34" charset="0"/>
              </a:rPr>
              <a:t>Empowers students </a:t>
            </a:r>
            <a:r>
              <a:rPr lang="en-US" sz="1300" dirty="0">
                <a:latin typeface="Lato" panose="020F0502020204030203" pitchFamily="34" charset="0"/>
                <a:ea typeface="Lato" panose="020F0502020204030203" pitchFamily="34" charset="0"/>
                <a:cs typeface="Lato" panose="020F0502020204030203" pitchFamily="34" charset="0"/>
              </a:rPr>
              <a:t>and staff to become leaders with positive impact</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Encourages </a:t>
            </a:r>
            <a:r>
              <a:rPr lang="en-US" sz="1300" b="1" dirty="0">
                <a:latin typeface="Lato" panose="020F0502020204030203" pitchFamily="34" charset="0"/>
                <a:ea typeface="Lato" panose="020F0502020204030203" pitchFamily="34" charset="0"/>
                <a:cs typeface="Lato" panose="020F0502020204030203" pitchFamily="34" charset="0"/>
              </a:rPr>
              <a:t>innovation</a:t>
            </a:r>
            <a:r>
              <a:rPr lang="en-US" sz="1300" dirty="0">
                <a:latin typeface="Lato" panose="020F0502020204030203" pitchFamily="34" charset="0"/>
                <a:ea typeface="Lato" panose="020F0502020204030203" pitchFamily="34" charset="0"/>
                <a:cs typeface="Lato" panose="020F0502020204030203" pitchFamily="34" charset="0"/>
              </a:rPr>
              <a:t> and change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Prevents and reduces environmental impacts</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Reduces associated costs</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Good publicity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 rankings</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Access new SDG related funding streams</a:t>
            </a:r>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p:txBody>
      </p:sp>
      <p:sp>
        <p:nvSpPr>
          <p:cNvPr id="9" name="Textfeld 8"/>
          <p:cNvSpPr txBox="1"/>
          <p:nvPr/>
        </p:nvSpPr>
        <p:spPr>
          <a:xfrm>
            <a:off x="4535996" y="605684"/>
            <a:ext cx="2376264" cy="5953938"/>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students and learning</a:t>
            </a:r>
            <a:endParaRPr lang="de-DE" sz="1300" b="1" dirty="0">
              <a:latin typeface="Lato" panose="020F0502020204030203" pitchFamily="34" charset="0"/>
              <a:ea typeface="Lato" panose="020F0502020204030203" pitchFamily="34" charset="0"/>
              <a:cs typeface="Lato" panose="020F0502020204030203" pitchFamily="34" charset="0"/>
            </a:endParaRPr>
          </a:p>
          <a:p>
            <a:pPr marL="342900" lvl="0" indent="-342900">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Improves learning outcomes </a:t>
            </a:r>
          </a:p>
          <a:p>
            <a:pPr marL="342900" lvl="0" indent="-342900" algn="ctr">
              <a:lnSpc>
                <a:spcPct val="100000"/>
              </a:lnSpc>
              <a:spcAft>
                <a:spcPts val="0"/>
              </a:spcAft>
              <a:buFont typeface="Symbol"/>
              <a:buNone/>
            </a:pP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Inspires sustainable choice making </a:t>
            </a: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Develops research skills via </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-action plan development</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-investigation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-setting targets</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-monitoring and reporting</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progress </a:t>
            </a: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Transferable skills to</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workplace:</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communication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facilitation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teamwork</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committee servicing </a:t>
            </a: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de-DE" sz="1300" dirty="0">
                <a:solidFill>
                  <a:srgbClr val="000000"/>
                </a:solidFill>
                <a:latin typeface="Lato" panose="020F0502020204030203" pitchFamily="34" charset="0"/>
                <a:ea typeface="Lato" panose="020F0502020204030203" pitchFamily="34" charset="0"/>
                <a:cs typeface="Lato" panose="020F0502020204030203" pitchFamily="34" charset="0"/>
              </a:rPr>
              <a:t>Introduction to </a:t>
            </a:r>
            <a:r>
              <a:rPr lang="en-GB" sz="1300" dirty="0">
                <a:solidFill>
                  <a:srgbClr val="000000"/>
                </a:solidFill>
                <a:latin typeface="Lato" panose="020F0502020204030203" pitchFamily="34" charset="0"/>
                <a:ea typeface="Lato" panose="020F0502020204030203" pitchFamily="34" charset="0"/>
                <a:cs typeface="Lato" panose="020F0502020204030203" pitchFamily="34" charset="0"/>
              </a:rPr>
              <a:t>new</a:t>
            </a:r>
            <a:r>
              <a:rPr lang="de-DE" sz="1300" dirty="0">
                <a:solidFill>
                  <a:srgbClr val="000000"/>
                </a:solidFill>
                <a:latin typeface="Lato" panose="020F0502020204030203" pitchFamily="34" charset="0"/>
                <a:ea typeface="Lato" panose="020F0502020204030203" pitchFamily="34" charset="0"/>
                <a:cs typeface="Lato" panose="020F0502020204030203" pitchFamily="34" charset="0"/>
              </a:rPr>
              <a:t> topics </a:t>
            </a: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Curriculum links: </a:t>
            </a:r>
          </a:p>
          <a:p>
            <a:pPr marL="342900" lvl="0" indent="-342900" algn="ctr">
              <a:lnSpc>
                <a:spcPct val="100000"/>
              </a:lnSpc>
              <a:spcAft>
                <a:spcPts val="0"/>
              </a:spcAft>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using data currently generated</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investigative research</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Problem based research </a:t>
            </a:r>
          </a:p>
        </p:txBody>
      </p:sp>
      <p:sp>
        <p:nvSpPr>
          <p:cNvPr id="10" name="Textfeld 9"/>
          <p:cNvSpPr txBox="1"/>
          <p:nvPr/>
        </p:nvSpPr>
        <p:spPr>
          <a:xfrm>
            <a:off x="6948264" y="620689"/>
            <a:ext cx="1944216" cy="5953938"/>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local and wider community</a:t>
            </a:r>
            <a:endParaRPr lang="de-DE" sz="1300" b="1"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Research helps to get the university and students involved with the city and community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Sets an example in the locality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Involves local groups and representatives facilitating shares of experience and best practice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Creates a network, linking activities to other projects in your country</a:t>
            </a:r>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p:txBody>
      </p:sp>
      <p:pic>
        <p:nvPicPr>
          <p:cNvPr id="11" name="Picture 3" descr="bar_line.png"/>
          <p:cNvPicPr>
            <a:picLocks noChangeAspect="1"/>
          </p:cNvPicPr>
          <p:nvPr/>
        </p:nvPicPr>
        <p:blipFill>
          <a:blip r:embed="rId3" cstate="print"/>
          <a:stretch>
            <a:fillRect/>
          </a:stretch>
        </p:blipFill>
        <p:spPr>
          <a:xfrm>
            <a:off x="1763690" y="1"/>
            <a:ext cx="45719" cy="374896"/>
          </a:xfrm>
          <a:prstGeom prst="rect">
            <a:avLst/>
          </a:prstGeom>
        </p:spPr>
      </p:pic>
    </p:spTree>
    <p:extLst>
      <p:ext uri="{BB962C8B-B14F-4D97-AF65-F5344CB8AC3E}">
        <p14:creationId xmlns:p14="http://schemas.microsoft.com/office/powerpoint/2010/main" val="2120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5" name="TextBox 4"/>
          <p:cNvSpPr txBox="1"/>
          <p:nvPr/>
        </p:nvSpPr>
        <p:spPr>
          <a:xfrm>
            <a:off x="8357757" y="3884084"/>
            <a:ext cx="177218" cy="461665"/>
          </a:xfrm>
          <a:prstGeom prst="rect">
            <a:avLst/>
          </a:prstGeom>
          <a:noFill/>
        </p:spPr>
        <p:txBody>
          <a:bodyPr wrap="square" rtlCol="0">
            <a:spAutoFit/>
          </a:bodyPr>
          <a:lstStyle/>
          <a:p>
            <a:r>
              <a:rPr lang="en-GB" sz="2400" dirty="0">
                <a:solidFill>
                  <a:srgbClr val="EA5A0B"/>
                </a:solidFill>
                <a:latin typeface="Lato" panose="020F0502020204030203" pitchFamily="34" charset="0"/>
                <a:ea typeface="Lato" panose="020F0502020204030203" pitchFamily="34" charset="0"/>
                <a:cs typeface="Lato" panose="020F0502020204030203" pitchFamily="34" charset="0"/>
              </a:rPr>
              <a:t>*</a:t>
            </a:r>
          </a:p>
        </p:txBody>
      </p:sp>
      <p:sp>
        <p:nvSpPr>
          <p:cNvPr id="20" name="Title 1"/>
          <p:cNvSpPr txBox="1">
            <a:spLocks/>
          </p:cNvSpPr>
          <p:nvPr/>
        </p:nvSpPr>
        <p:spPr>
          <a:xfrm>
            <a:off x="364788" y="1231912"/>
            <a:ext cx="4855283" cy="5149416"/>
          </a:xfrm>
          <a:prstGeom prst="rect">
            <a:avLst/>
          </a:prstGeom>
          <a:ln w="66675">
            <a:solidFill>
              <a:srgbClr val="C00000"/>
            </a:solidFill>
          </a:ln>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endParaRPr lang="en-GB" sz="1500" b="1" dirty="0">
              <a:solidFill>
                <a:schemeClr val="tx2">
                  <a:lumMod val="75000"/>
                </a:schemeClr>
              </a:solidFill>
              <a:latin typeface="Lato" pitchFamily="34" charset="0"/>
              <a:ea typeface="Lato" pitchFamily="34" charset="0"/>
              <a:cs typeface="Lato" pitchFamily="34" charset="0"/>
            </a:endParaRPr>
          </a:p>
          <a:p>
            <a:pPr algn="l"/>
            <a:r>
              <a:rPr lang="en-GB" sz="1500" b="1" dirty="0">
                <a:solidFill>
                  <a:schemeClr val="tx2">
                    <a:lumMod val="75000"/>
                  </a:schemeClr>
                </a:solidFill>
                <a:latin typeface="Lato" pitchFamily="34" charset="0"/>
                <a:ea typeface="Lato" pitchFamily="34" charset="0"/>
                <a:cs typeface="Lato" pitchFamily="34" charset="0"/>
              </a:rPr>
              <a:t>National Operator tasks</a:t>
            </a:r>
          </a:p>
          <a:p>
            <a:pPr algn="l"/>
            <a:endParaRPr lang="en-GB" sz="1500" b="1" dirty="0">
              <a:solidFill>
                <a:schemeClr val="tx2">
                  <a:lumMod val="75000"/>
                </a:schemeClr>
              </a:solidFill>
              <a:latin typeface="Lato" pitchFamily="34" charset="0"/>
              <a:ea typeface="Lato" pitchFamily="34" charset="0"/>
              <a:cs typeface="Lato" pitchFamily="34" charset="0"/>
              <a:sym typeface="Wingdings" panose="05000000000000000000" pitchFamily="2" charset="2"/>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Pre-registration phase - Assistance with scoping report and setting up FEE EcoCampus Committee</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US" sz="1500" dirty="0">
                <a:solidFill>
                  <a:schemeClr val="tx2">
                    <a:lumMod val="75000"/>
                  </a:schemeClr>
                </a:solidFill>
                <a:latin typeface="Lato" pitchFamily="34" charset="0"/>
                <a:ea typeface="Lato" pitchFamily="34" charset="0"/>
                <a:cs typeface="Lato" pitchFamily="34" charset="0"/>
              </a:rPr>
              <a:t> Registration - Assists FEE </a:t>
            </a:r>
            <a:r>
              <a:rPr lang="en-US" sz="1500" dirty="0" err="1">
                <a:solidFill>
                  <a:schemeClr val="tx2">
                    <a:lumMod val="75000"/>
                  </a:schemeClr>
                </a:solidFill>
                <a:latin typeface="Lato" pitchFamily="34" charset="0"/>
                <a:ea typeface="Lato" pitchFamily="34" charset="0"/>
                <a:cs typeface="Lato" pitchFamily="34" charset="0"/>
              </a:rPr>
              <a:t>EcoCampus</a:t>
            </a:r>
            <a:r>
              <a:rPr lang="en-US" sz="1500" dirty="0">
                <a:solidFill>
                  <a:schemeClr val="tx2">
                    <a:lumMod val="75000"/>
                  </a:schemeClr>
                </a:solidFill>
                <a:latin typeface="Lato" pitchFamily="34" charset="0"/>
                <a:ea typeface="Lato" pitchFamily="34" charset="0"/>
                <a:cs typeface="Lato" pitchFamily="34" charset="0"/>
              </a:rPr>
              <a:t> Committee with scoping report and registers officially</a:t>
            </a:r>
          </a:p>
          <a:p>
            <a:pPr algn="l"/>
            <a:endParaRPr lang="en-US"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National Eco Committee or Expert Panel</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Practical help:</a:t>
            </a:r>
          </a:p>
          <a:p>
            <a:pPr algn="l"/>
            <a:r>
              <a:rPr lang="en-GB" sz="1500" dirty="0">
                <a:solidFill>
                  <a:schemeClr val="tx2">
                    <a:lumMod val="75000"/>
                  </a:schemeClr>
                </a:solidFill>
                <a:latin typeface="Lato" pitchFamily="34" charset="0"/>
                <a:ea typeface="Lato" pitchFamily="34" charset="0"/>
                <a:cs typeface="Lato" pitchFamily="34" charset="0"/>
              </a:rPr>
              <a:t>     - see critical criteria </a:t>
            </a:r>
          </a:p>
          <a:p>
            <a:pPr algn="l"/>
            <a:r>
              <a:rPr lang="en-GB" sz="1500" dirty="0">
                <a:solidFill>
                  <a:schemeClr val="tx2">
                    <a:lumMod val="75000"/>
                  </a:schemeClr>
                </a:solidFill>
                <a:latin typeface="Lato" pitchFamily="34" charset="0"/>
                <a:ea typeface="Lato" pitchFamily="34" charset="0"/>
                <a:cs typeface="Lato" pitchFamily="34" charset="0"/>
              </a:rPr>
              <a:t>     - provide connection to networks/people</a:t>
            </a:r>
          </a:p>
          <a:p>
            <a:pPr algn="l"/>
            <a:r>
              <a:rPr lang="en-GB" sz="1500" dirty="0">
                <a:solidFill>
                  <a:schemeClr val="tx2">
                    <a:lumMod val="75000"/>
                  </a:schemeClr>
                </a:solidFill>
                <a:latin typeface="Lato" pitchFamily="34" charset="0"/>
                <a:ea typeface="Lato" pitchFamily="34" charset="0"/>
                <a:cs typeface="Lato" pitchFamily="34" charset="0"/>
              </a:rPr>
              <a:t>     - facilitate Environmental Reviews </a:t>
            </a:r>
          </a:p>
          <a:p>
            <a:pPr algn="l"/>
            <a:r>
              <a:rPr lang="en-GB" sz="1500" dirty="0">
                <a:solidFill>
                  <a:schemeClr val="tx2">
                    <a:lumMod val="75000"/>
                  </a:schemeClr>
                </a:solidFill>
                <a:latin typeface="Lato" pitchFamily="34" charset="0"/>
                <a:ea typeface="Lato" pitchFamily="34" charset="0"/>
                <a:cs typeface="Lato" pitchFamily="34" charset="0"/>
              </a:rPr>
              <a:t>     - facilitate the Action Plan</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Arrange Award! – send out application to assessment panel, collate results </a:t>
            </a:r>
          </a:p>
          <a:p>
            <a:pPr algn="l"/>
            <a:endParaRPr lang="en-US"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US" sz="1500" dirty="0">
                <a:solidFill>
                  <a:schemeClr val="tx2">
                    <a:lumMod val="75000"/>
                  </a:schemeClr>
                </a:solidFill>
                <a:latin typeface="Lato" pitchFamily="34" charset="0"/>
                <a:ea typeface="Lato" pitchFamily="34" charset="0"/>
                <a:cs typeface="Lato" pitchFamily="34" charset="0"/>
              </a:rPr>
              <a:t> Annual report for all Campuses to FEE Head Office each year</a:t>
            </a:r>
          </a:p>
          <a:p>
            <a:pPr algn="l"/>
            <a:endParaRPr lang="en-GB" sz="1500" dirty="0">
              <a:solidFill>
                <a:schemeClr val="tx2">
                  <a:lumMod val="75000"/>
                </a:schemeClr>
              </a:solidFill>
              <a:latin typeface="Lato" pitchFamily="34" charset="0"/>
              <a:ea typeface="Lato" pitchFamily="34" charset="0"/>
              <a:cs typeface="Lato" pitchFamily="34" charset="0"/>
            </a:endParaRPr>
          </a:p>
          <a:p>
            <a:pPr algn="l"/>
            <a:endParaRPr lang="en-US" sz="1500" dirty="0">
              <a:solidFill>
                <a:schemeClr val="tx2">
                  <a:lumMod val="75000"/>
                </a:schemeClr>
              </a:solidFill>
              <a:latin typeface="Lato" pitchFamily="34" charset="0"/>
              <a:ea typeface="Lato" pitchFamily="34" charset="0"/>
              <a:cs typeface="Lato" pitchFamily="34" charset="0"/>
            </a:endParaRPr>
          </a:p>
          <a:p>
            <a:pPr algn="l"/>
            <a:r>
              <a:rPr lang="en-GB" sz="1500" dirty="0">
                <a:solidFill>
                  <a:schemeClr val="tx2">
                    <a:lumMod val="75000"/>
                  </a:schemeClr>
                </a:solidFill>
                <a:latin typeface="Lato" pitchFamily="34" charset="0"/>
                <a:ea typeface="Lato" pitchFamily="34" charset="0"/>
                <a:cs typeface="Lato" pitchFamily="34" charset="0"/>
              </a:rPr>
              <a:t/>
            </a:r>
            <a:br>
              <a:rPr lang="en-GB" sz="1500" dirty="0">
                <a:solidFill>
                  <a:schemeClr val="tx2">
                    <a:lumMod val="75000"/>
                  </a:schemeClr>
                </a:solidFill>
                <a:latin typeface="Lato" pitchFamily="34" charset="0"/>
                <a:ea typeface="Lato" pitchFamily="34" charset="0"/>
                <a:cs typeface="Lato" pitchFamily="34" charset="0"/>
              </a:rPr>
            </a:br>
            <a:endParaRPr lang="en-GB" sz="1500" dirty="0">
              <a:solidFill>
                <a:schemeClr val="tx2">
                  <a:lumMod val="75000"/>
                </a:schemeClr>
              </a:solidFill>
              <a:latin typeface="Lato" pitchFamily="34" charset="0"/>
              <a:ea typeface="Lato" pitchFamily="34" charset="0"/>
              <a:cs typeface="Lato" pitchFamily="34" charset="0"/>
            </a:endParaRPr>
          </a:p>
        </p:txBody>
      </p:sp>
      <p:sp>
        <p:nvSpPr>
          <p:cNvPr id="21" name="TextBox 17"/>
          <p:cNvSpPr txBox="1"/>
          <p:nvPr/>
        </p:nvSpPr>
        <p:spPr>
          <a:xfrm>
            <a:off x="223850" y="660935"/>
            <a:ext cx="6459141" cy="461665"/>
          </a:xfrm>
          <a:prstGeom prst="rect">
            <a:avLst/>
          </a:prstGeom>
          <a:noFill/>
        </p:spPr>
        <p:txBody>
          <a:bodyPr wrap="non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FEE EcoCampus &amp; the National Operator Role</a:t>
            </a:r>
          </a:p>
        </p:txBody>
      </p:sp>
      <p:sp>
        <p:nvSpPr>
          <p:cNvPr id="12"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4098" name="Picture 2" descr="https://greenschoolsireland.org/wp-content/uploads/2018/12/NOM-banner-ima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24" r="56548" b="4819"/>
          <a:stretch/>
        </p:blipFill>
        <p:spPr bwMode="auto">
          <a:xfrm>
            <a:off x="5364088" y="2993162"/>
            <a:ext cx="3384376" cy="338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6" name="Textfeld 5"/>
          <p:cNvSpPr txBox="1"/>
          <p:nvPr/>
        </p:nvSpPr>
        <p:spPr>
          <a:xfrm>
            <a:off x="4185487" y="3680425"/>
            <a:ext cx="4576900" cy="2185214"/>
          </a:xfrm>
          <a:prstGeom prst="rect">
            <a:avLst/>
          </a:prstGeom>
          <a:noFill/>
          <a:ln w="69850">
            <a:solidFill>
              <a:srgbClr val="C00000"/>
            </a:solidFill>
          </a:ln>
        </p:spPr>
        <p:txBody>
          <a:bodyPr wrap="squar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A </a:t>
            </a:r>
            <a:r>
              <a:rPr lang="en-US" sz="1600" b="1" dirty="0">
                <a:latin typeface="Lato" panose="020F0502020204030203" pitchFamily="34" charset="0"/>
                <a:ea typeface="Lato" panose="020F0502020204030203" pitchFamily="34" charset="0"/>
                <a:cs typeface="Lato" panose="020F0502020204030203" pitchFamily="34" charset="0"/>
              </a:rPr>
              <a:t>living document </a:t>
            </a:r>
            <a:r>
              <a:rPr lang="en-US" sz="1600" dirty="0">
                <a:latin typeface="Lato" panose="020F0502020204030203" pitchFamily="34" charset="0"/>
                <a:ea typeface="Lato" panose="020F0502020204030203" pitchFamily="34" charset="0"/>
                <a:cs typeface="Lato" panose="020F0502020204030203" pitchFamily="34" charset="0"/>
              </a:rPr>
              <a:t>and should be:</a:t>
            </a:r>
          </a:p>
          <a:p>
            <a:pPr marL="742950" lvl="1" indent="-285750">
              <a:lnSpc>
                <a:spcPct val="150000"/>
              </a:lnSpc>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Amended</a:t>
            </a:r>
            <a:r>
              <a:rPr lang="en-US" sz="1600" dirty="0">
                <a:latin typeface="Lato" panose="020F0502020204030203" pitchFamily="34" charset="0"/>
                <a:ea typeface="Lato" panose="020F0502020204030203" pitchFamily="34" charset="0"/>
                <a:cs typeface="Lato" panose="020F0502020204030203" pitchFamily="34" charset="0"/>
              </a:rPr>
              <a:t> as appropriate</a:t>
            </a:r>
          </a:p>
          <a:p>
            <a:pPr marL="742950" lvl="1" indent="-285750">
              <a:lnSpc>
                <a:spcPct val="150000"/>
              </a:lnSpc>
              <a:buFont typeface="Arial" panose="020B0604020202020204" pitchFamily="34" charset="0"/>
              <a:buChar char="•"/>
            </a:pPr>
            <a:r>
              <a:rPr lang="en-US" sz="1600" b="1" dirty="0" err="1">
                <a:latin typeface="Lato" panose="020F0502020204030203" pitchFamily="34" charset="0"/>
                <a:ea typeface="Lato" panose="020F0502020204030203" pitchFamily="34" charset="0"/>
                <a:cs typeface="Lato" panose="020F0502020204030203" pitchFamily="34" charset="0"/>
              </a:rPr>
              <a:t>Publicised</a:t>
            </a:r>
            <a:r>
              <a:rPr lang="en-US" sz="1600" dirty="0">
                <a:latin typeface="Lato" panose="020F0502020204030203" pitchFamily="34" charset="0"/>
                <a:ea typeface="Lato" panose="020F0502020204030203" pitchFamily="34" charset="0"/>
                <a:cs typeface="Lato" panose="020F0502020204030203" pitchFamily="34" charset="0"/>
              </a:rPr>
              <a:t> on campus notice boards, website and social media. </a:t>
            </a:r>
          </a:p>
          <a:p>
            <a:pPr marL="742950" lvl="1"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Used as </a:t>
            </a:r>
            <a:r>
              <a:rPr lang="en-US" sz="1600" b="1" dirty="0">
                <a:latin typeface="Lato" panose="020F0502020204030203" pitchFamily="34" charset="0"/>
                <a:ea typeface="Lato" panose="020F0502020204030203" pitchFamily="34" charset="0"/>
                <a:cs typeface="Lato" panose="020F0502020204030203" pitchFamily="34" charset="0"/>
              </a:rPr>
              <a:t>an induction </a:t>
            </a:r>
            <a:r>
              <a:rPr lang="en-US" sz="1600" dirty="0">
                <a:latin typeface="Lato" panose="020F0502020204030203" pitchFamily="34" charset="0"/>
                <a:ea typeface="Lato" panose="020F0502020204030203" pitchFamily="34" charset="0"/>
                <a:cs typeface="Lato" panose="020F0502020204030203" pitchFamily="34" charset="0"/>
              </a:rPr>
              <a:t>to FEE </a:t>
            </a:r>
            <a:r>
              <a:rPr lang="en-US" sz="1600" dirty="0" err="1">
                <a:latin typeface="Lato" panose="020F0502020204030203" pitchFamily="34" charset="0"/>
                <a:ea typeface="Lato" panose="020F0502020204030203" pitchFamily="34" charset="0"/>
                <a:cs typeface="Lato" panose="020F0502020204030203" pitchFamily="34" charset="0"/>
              </a:rPr>
              <a:t>EcoCampus</a:t>
            </a:r>
            <a:r>
              <a:rPr lang="en-US" sz="1600" dirty="0">
                <a:latin typeface="Lato" panose="020F0502020204030203" pitchFamily="34" charset="0"/>
                <a:ea typeface="Lato" panose="020F0502020204030203" pitchFamily="34" charset="0"/>
                <a:cs typeface="Lato" panose="020F0502020204030203" pitchFamily="34" charset="0"/>
              </a:rPr>
              <a:t> for students, staff and visitors.</a:t>
            </a:r>
          </a:p>
        </p:txBody>
      </p:sp>
      <p:pic>
        <p:nvPicPr>
          <p:cNvPr id="10" name="Grafik 9" descr="stil-734851-unsplash.jpg"/>
          <p:cNvPicPr>
            <a:picLocks noChangeAspect="1"/>
          </p:cNvPicPr>
          <p:nvPr/>
        </p:nvPicPr>
        <p:blipFill>
          <a:blip r:embed="rId3" cstate="print"/>
          <a:stretch>
            <a:fillRect/>
          </a:stretch>
        </p:blipFill>
        <p:spPr>
          <a:xfrm>
            <a:off x="467544" y="908720"/>
            <a:ext cx="3294112" cy="4941168"/>
          </a:xfrm>
          <a:prstGeom prst="rect">
            <a:avLst/>
          </a:prstGeom>
        </p:spPr>
      </p:pic>
      <p:sp>
        <p:nvSpPr>
          <p:cNvPr id="8"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9" name="Picture 3" descr="bar_line.png"/>
          <p:cNvPicPr>
            <a:picLocks noChangeAspect="1"/>
          </p:cNvPicPr>
          <p:nvPr/>
        </p:nvPicPr>
        <p:blipFill>
          <a:blip r:embed="rId4" cstate="print"/>
          <a:stretch>
            <a:fillRect/>
          </a:stretch>
        </p:blipFill>
        <p:spPr>
          <a:xfrm>
            <a:off x="1763690" y="1"/>
            <a:ext cx="45719" cy="374896"/>
          </a:xfrm>
          <a:prstGeom prst="rect">
            <a:avLst/>
          </a:prstGeom>
        </p:spPr>
      </p:pic>
      <p:sp>
        <p:nvSpPr>
          <p:cNvPr id="2" name="Rectangle 1">
            <a:extLst>
              <a:ext uri="{FF2B5EF4-FFF2-40B4-BE49-F238E27FC236}">
                <a16:creationId xmlns:a16="http://schemas.microsoft.com/office/drawing/2014/main" id="{24439F2B-DE73-6E44-B1D3-F0B806D09D72}"/>
              </a:ext>
            </a:extLst>
          </p:cNvPr>
          <p:cNvSpPr/>
          <p:nvPr/>
        </p:nvSpPr>
        <p:spPr>
          <a:xfrm>
            <a:off x="4178990" y="775626"/>
            <a:ext cx="4576900" cy="2369880"/>
          </a:xfrm>
          <a:prstGeom prst="rect">
            <a:avLst/>
          </a:prstGeom>
          <a:solidFill>
            <a:schemeClr val="bg1"/>
          </a:solidFill>
          <a:ln w="63500">
            <a:solidFill>
              <a:srgbClr val="C00000"/>
            </a:solidFill>
          </a:ln>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The Eco Charter </a:t>
            </a:r>
          </a:p>
          <a:p>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dirty="0">
                <a:latin typeface="Lato" pitchFamily="34" charset="0"/>
                <a:ea typeface="Lato" pitchFamily="34" charset="0"/>
                <a:cs typeface="Lato" pitchFamily="34" charset="0"/>
              </a:rPr>
              <a:t>Is a comprehensive set of </a:t>
            </a:r>
            <a:r>
              <a:rPr lang="en-GB" sz="1600" b="1" dirty="0">
                <a:latin typeface="Lato" pitchFamily="34" charset="0"/>
                <a:ea typeface="Lato" pitchFamily="34" charset="0"/>
                <a:cs typeface="Lato" pitchFamily="34" charset="0"/>
              </a:rPr>
              <a:t>policies/guidance </a:t>
            </a:r>
            <a:r>
              <a:rPr lang="en-GB" sz="1600" dirty="0">
                <a:latin typeface="Lato" pitchFamily="34" charset="0"/>
                <a:ea typeface="Lato" pitchFamily="34" charset="0"/>
                <a:cs typeface="Lato" pitchFamily="34" charset="0"/>
              </a:rPr>
              <a:t>rooted in the institution’s mission and vision. </a:t>
            </a:r>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Should  be supported and created in collaboration with </a:t>
            </a:r>
            <a:r>
              <a:rPr lang="en-US" sz="1600" b="1" dirty="0">
                <a:latin typeface="Lato" panose="020F0502020204030203" pitchFamily="34" charset="0"/>
                <a:ea typeface="Lato" panose="020F0502020204030203" pitchFamily="34" charset="0"/>
                <a:cs typeface="Lato" panose="020F0502020204030203" pitchFamily="34" charset="0"/>
              </a:rPr>
              <a:t>top management.</a:t>
            </a:r>
          </a:p>
          <a:p>
            <a:pPr marL="285750" indent="-285750">
              <a:buFont typeface="Arial" panose="020B0604020202020204" pitchFamily="34" charset="0"/>
              <a:buChar char="•"/>
            </a:pPr>
            <a:endParaRPr lang="en-US"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Reflects “how we do things here…”</a:t>
            </a:r>
          </a:p>
        </p:txBody>
      </p:sp>
      <p:pic>
        <p:nvPicPr>
          <p:cNvPr id="5122" name="Picture 2" descr="Image result for eco schools 25th year decla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90806">
            <a:off x="1183628" y="2362228"/>
            <a:ext cx="1693036" cy="238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9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0" name="TextBox 9"/>
          <p:cNvSpPr txBox="1"/>
          <p:nvPr/>
        </p:nvSpPr>
        <p:spPr>
          <a:xfrm>
            <a:off x="143124" y="6531997"/>
            <a:ext cx="184731" cy="246221"/>
          </a:xfrm>
          <a:prstGeom prst="rect">
            <a:avLst/>
          </a:prstGeom>
          <a:noFill/>
        </p:spPr>
        <p:txBody>
          <a:bodyPr wrap="none" rtlCol="0">
            <a:spAutoFit/>
          </a:bodyPr>
          <a:lstStyle/>
          <a:p>
            <a:pPr defTabSz="457200"/>
            <a:endParaRPr lang="da-DK" sz="1000" dirty="0">
              <a:solidFill>
                <a:srgbClr val="1E3051"/>
              </a:solidFill>
              <a:latin typeface="Lato" pitchFamily="34" charset="0"/>
              <a:ea typeface="Lato" pitchFamily="34" charset="0"/>
              <a:cs typeface="Lato" pitchFamily="34" charset="0"/>
            </a:endParaRPr>
          </a:p>
        </p:txBody>
      </p:sp>
      <p:pic>
        <p:nvPicPr>
          <p:cNvPr id="7"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feld 8"/>
          <p:cNvSpPr txBox="1"/>
          <p:nvPr/>
        </p:nvSpPr>
        <p:spPr>
          <a:xfrm>
            <a:off x="235489" y="6958198"/>
            <a:ext cx="7389329" cy="830997"/>
          </a:xfrm>
          <a:prstGeom prst="rect">
            <a:avLst/>
          </a:prstGeom>
          <a:noFill/>
        </p:spPr>
        <p:txBody>
          <a:bodyPr wrap="square" rtlCol="0">
            <a:spAutoFit/>
          </a:bodyPr>
          <a:lstStyle/>
          <a:p>
            <a:r>
              <a:rPr lang="en-US" sz="1600" i="1" dirty="0">
                <a:latin typeface="Lato" pitchFamily="34" charset="0"/>
                <a:ea typeface="Lato" pitchFamily="34" charset="0"/>
                <a:cs typeface="Lato" pitchFamily="34" charset="0"/>
              </a:rPr>
              <a:t> "All participants must illustrate their commitment to be </a:t>
            </a:r>
            <a:r>
              <a:rPr lang="en-US" sz="1600" b="1" i="1" dirty="0">
                <a:latin typeface="Lato" pitchFamily="34" charset="0"/>
                <a:ea typeface="Lato" pitchFamily="34" charset="0"/>
                <a:cs typeface="Lato" pitchFamily="34" charset="0"/>
              </a:rPr>
              <a:t>continuously</a:t>
            </a:r>
            <a:r>
              <a:rPr lang="en-US" sz="1600" i="1" dirty="0">
                <a:latin typeface="Lato" pitchFamily="34" charset="0"/>
                <a:ea typeface="Lato" pitchFamily="34" charset="0"/>
                <a:cs typeface="Lato" pitchFamily="34" charset="0"/>
              </a:rPr>
              <a:t> and </a:t>
            </a:r>
            <a:r>
              <a:rPr lang="en-US" sz="1600" b="1" i="1" dirty="0">
                <a:latin typeface="Lato" pitchFamily="34" charset="0"/>
                <a:ea typeface="Lato" pitchFamily="34" charset="0"/>
                <a:cs typeface="Lato" pitchFamily="34" charset="0"/>
              </a:rPr>
              <a:t>incrementally</a:t>
            </a:r>
            <a:r>
              <a:rPr lang="en-US" sz="1600" i="1" dirty="0">
                <a:latin typeface="Lato" pitchFamily="34" charset="0"/>
                <a:ea typeface="Lato" pitchFamily="34" charset="0"/>
                <a:cs typeface="Lato" pitchFamily="34" charset="0"/>
              </a:rPr>
              <a:t> working towards the above goals, within their </a:t>
            </a:r>
            <a:r>
              <a:rPr lang="en-US" sz="1600" b="1" i="1" dirty="0">
                <a:latin typeface="Lato" pitchFamily="34" charset="0"/>
                <a:ea typeface="Lato" pitchFamily="34" charset="0"/>
                <a:cs typeface="Lato" pitchFamily="34" charset="0"/>
              </a:rPr>
              <a:t>own capacity, </a:t>
            </a:r>
            <a:r>
              <a:rPr lang="en-US" sz="1600" i="1" dirty="0">
                <a:latin typeface="Lato" pitchFamily="34" charset="0"/>
                <a:ea typeface="Lato" pitchFamily="34" charset="0"/>
                <a:cs typeface="Lato" pitchFamily="34" charset="0"/>
              </a:rPr>
              <a:t>catering to their </a:t>
            </a:r>
            <a:r>
              <a:rPr lang="en-US" sz="1600" b="1" i="1" dirty="0">
                <a:latin typeface="Lato" pitchFamily="34" charset="0"/>
                <a:ea typeface="Lato" pitchFamily="34" charset="0"/>
                <a:cs typeface="Lato" pitchFamily="34" charset="0"/>
              </a:rPr>
              <a:t>most urgent needs</a:t>
            </a:r>
            <a:r>
              <a:rPr lang="en-US" sz="1600" i="1" dirty="0">
                <a:latin typeface="Lato" pitchFamily="34" charset="0"/>
                <a:ea typeface="Lato" pitchFamily="34" charset="0"/>
                <a:cs typeface="Lato" pitchFamily="34" charset="0"/>
              </a:rPr>
              <a:t> and </a:t>
            </a:r>
            <a:r>
              <a:rPr lang="en-US" sz="1600" b="1" i="1" dirty="0">
                <a:latin typeface="Lato" pitchFamily="34" charset="0"/>
                <a:ea typeface="Lato" pitchFamily="34" charset="0"/>
                <a:cs typeface="Lato" pitchFamily="34" charset="0"/>
              </a:rPr>
              <a:t>decided annual action plans. "</a:t>
            </a:r>
            <a:endParaRPr lang="de-DE" sz="1600" b="1" dirty="0">
              <a:latin typeface="Lato" pitchFamily="34" charset="0"/>
              <a:ea typeface="Lato" pitchFamily="34" charset="0"/>
              <a:cs typeface="Lato" pitchFamily="34" charset="0"/>
            </a:endParaRPr>
          </a:p>
        </p:txBody>
      </p:sp>
      <p:sp>
        <p:nvSpPr>
          <p:cNvPr id="5" name="Rectangle 4">
            <a:extLst>
              <a:ext uri="{FF2B5EF4-FFF2-40B4-BE49-F238E27FC236}">
                <a16:creationId xmlns:a16="http://schemas.microsoft.com/office/drawing/2014/main" id="{B8F72B25-AD6C-2442-AC1C-0DF68DA2AA1B}"/>
              </a:ext>
            </a:extLst>
          </p:cNvPr>
          <p:cNvSpPr/>
          <p:nvPr/>
        </p:nvSpPr>
        <p:spPr>
          <a:xfrm>
            <a:off x="119917" y="662656"/>
            <a:ext cx="1931803" cy="1077218"/>
          </a:xfrm>
          <a:prstGeom prst="rect">
            <a:avLst/>
          </a:prstGeom>
        </p:spPr>
        <p:txBody>
          <a:bodyPr wrap="square">
            <a:spAutoFit/>
          </a:bodyPr>
          <a:lstStyle/>
          <a:p>
            <a:r>
              <a:rPr lang="de-DE" sz="2000" dirty="0">
                <a:latin typeface="Lato" pitchFamily="34" charset="0"/>
                <a:ea typeface="Lato" pitchFamily="34" charset="0"/>
                <a:cs typeface="Lato" pitchFamily="34" charset="0"/>
              </a:rPr>
              <a:t>A Green </a:t>
            </a:r>
            <a:r>
              <a:rPr lang="de-DE" sz="2000" dirty="0" err="1">
                <a:latin typeface="Lato" pitchFamily="34" charset="0"/>
                <a:ea typeface="Lato" pitchFamily="34" charset="0"/>
                <a:cs typeface="Lato" pitchFamily="34" charset="0"/>
              </a:rPr>
              <a:t>Flag</a:t>
            </a:r>
            <a:r>
              <a:rPr lang="de-DE" sz="2000" dirty="0">
                <a:latin typeface="Lato" pitchFamily="34" charset="0"/>
                <a:ea typeface="Lato" pitchFamily="34" charset="0"/>
                <a:cs typeface="Lato" pitchFamily="34" charset="0"/>
              </a:rPr>
              <a:t> Certified Campus must</a:t>
            </a:r>
            <a:r>
              <a:rPr lang="de-DE" sz="2400" b="1" dirty="0">
                <a:latin typeface="Lato" pitchFamily="34" charset="0"/>
                <a:ea typeface="Lato" pitchFamily="34" charset="0"/>
                <a:cs typeface="Lato" pitchFamily="34" charset="0"/>
              </a:rPr>
              <a:t>:</a:t>
            </a:r>
          </a:p>
        </p:txBody>
      </p:sp>
      <p:sp>
        <p:nvSpPr>
          <p:cNvPr id="6" name="Oval 5">
            <a:extLst>
              <a:ext uri="{FF2B5EF4-FFF2-40B4-BE49-F238E27FC236}">
                <a16:creationId xmlns:a16="http://schemas.microsoft.com/office/drawing/2014/main" id="{C1ED0795-6A94-1047-88AD-3E636A341CA2}"/>
              </a:ext>
            </a:extLst>
          </p:cNvPr>
          <p:cNvSpPr/>
          <p:nvPr/>
        </p:nvSpPr>
        <p:spPr>
          <a:xfrm>
            <a:off x="1763690" y="607410"/>
            <a:ext cx="6723031" cy="3631137"/>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Lato" panose="020F0502020204030203" pitchFamily="34" charset="0"/>
                <a:ea typeface="Lato" panose="020F0502020204030203" pitchFamily="34" charset="0"/>
                <a:cs typeface="Lato" panose="020F0502020204030203" pitchFamily="34" charset="0"/>
              </a:rPr>
              <a:t>Strive to include ESD in Research and Curriculum by:</a:t>
            </a:r>
          </a:p>
          <a:p>
            <a:pPr marL="171450" indent="-1714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Increasing </a:t>
            </a:r>
            <a:r>
              <a:rPr lang="en-US" sz="1300" b="1" dirty="0">
                <a:latin typeface="Lato" panose="020F0502020204030203" pitchFamily="34" charset="0"/>
                <a:ea typeface="Lato" panose="020F0502020204030203" pitchFamily="34" charset="0"/>
                <a:cs typeface="Lato" panose="020F0502020204030203" pitchFamily="34" charset="0"/>
              </a:rPr>
              <a:t>inter-disciplinary research </a:t>
            </a:r>
            <a:r>
              <a:rPr lang="en-US" sz="1300" dirty="0">
                <a:latin typeface="Lato" panose="020F0502020204030203" pitchFamily="34" charset="0"/>
                <a:ea typeface="Lato" panose="020F0502020204030203" pitchFamily="34" charset="0"/>
                <a:cs typeface="Lato" panose="020F0502020204030203" pitchFamily="34" charset="0"/>
              </a:rPr>
              <a:t>regarding </a:t>
            </a:r>
            <a:r>
              <a:rPr lang="en-US" sz="1300" b="1" dirty="0">
                <a:latin typeface="Lato" panose="020F0502020204030203" pitchFamily="34" charset="0"/>
                <a:ea typeface="Lato" panose="020F0502020204030203" pitchFamily="34" charset="0"/>
                <a:cs typeface="Lato" panose="020F0502020204030203" pitchFamily="34" charset="0"/>
              </a:rPr>
              <a:t>SDG solutions</a:t>
            </a:r>
            <a:endParaRPr lang="en-US" sz="13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Including ESD linkages to subjects across all disciplines</a:t>
            </a:r>
          </a:p>
          <a:p>
            <a:pPr marL="171450" indent="-1714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Encouraging </a:t>
            </a:r>
            <a:r>
              <a:rPr lang="en-US" sz="1300" b="1" dirty="0">
                <a:latin typeface="Lato" panose="020F0502020204030203" pitchFamily="34" charset="0"/>
                <a:ea typeface="Lato" panose="020F0502020204030203" pitchFamily="34" charset="0"/>
                <a:cs typeface="Lato" panose="020F0502020204030203" pitchFamily="34" charset="0"/>
              </a:rPr>
              <a:t>action driven education </a:t>
            </a:r>
            <a:r>
              <a:rPr lang="en-US" sz="1300" dirty="0">
                <a:latin typeface="Lato" panose="020F0502020204030203" pitchFamily="34" charset="0"/>
                <a:ea typeface="Lato" panose="020F0502020204030203" pitchFamily="34" charset="0"/>
                <a:cs typeface="Lato" panose="020F0502020204030203" pitchFamily="34" charset="0"/>
              </a:rPr>
              <a:t>in which students learn by solving real life issues</a:t>
            </a: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Orienting</a:t>
            </a:r>
            <a:r>
              <a:rPr lang="en-US" sz="1300" dirty="0">
                <a:latin typeface="Lato" panose="020F0502020204030203" pitchFamily="34" charset="0"/>
                <a:ea typeface="Lato" panose="020F0502020204030203" pitchFamily="34" charset="0"/>
                <a:cs typeface="Lato" panose="020F0502020204030203" pitchFamily="34" charset="0"/>
              </a:rPr>
              <a:t> all incoming students and staff</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Creating </a:t>
            </a:r>
            <a:r>
              <a:rPr lang="en-US" sz="1300" b="1" dirty="0">
                <a:latin typeface="Lato" panose="020F0502020204030203" pitchFamily="34" charset="0"/>
                <a:ea typeface="Lato" panose="020F0502020204030203" pitchFamily="34" charset="0"/>
                <a:cs typeface="Lato" panose="020F0502020204030203" pitchFamily="34" charset="0"/>
              </a:rPr>
              <a:t>opportunities for organizations and citizens </a:t>
            </a:r>
            <a:r>
              <a:rPr lang="en-US" sz="1300" dirty="0">
                <a:latin typeface="Lato" panose="020F0502020204030203" pitchFamily="34" charset="0"/>
                <a:ea typeface="Lato" panose="020F0502020204030203" pitchFamily="34" charset="0"/>
                <a:cs typeface="Lato" panose="020F0502020204030203" pitchFamily="34" charset="0"/>
              </a:rPr>
              <a:t>from outside the campus to learn from and interact with the campus</a:t>
            </a: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endParaRPr lang="en-US" sz="1100" b="1" dirty="0"/>
          </a:p>
        </p:txBody>
      </p:sp>
      <p:sp>
        <p:nvSpPr>
          <p:cNvPr id="11" name="Oval 10">
            <a:extLst>
              <a:ext uri="{FF2B5EF4-FFF2-40B4-BE49-F238E27FC236}">
                <a16:creationId xmlns:a16="http://schemas.microsoft.com/office/drawing/2014/main" id="{E576C7B1-597F-264A-BF20-D7864EA69BF3}"/>
              </a:ext>
            </a:extLst>
          </p:cNvPr>
          <p:cNvSpPr/>
          <p:nvPr/>
        </p:nvSpPr>
        <p:spPr>
          <a:xfrm>
            <a:off x="89845" y="2925960"/>
            <a:ext cx="3779912" cy="3631137"/>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 </a:t>
            </a:r>
            <a:r>
              <a:rPr lang="en-US" b="1" dirty="0">
                <a:latin typeface="Lato" panose="020F0502020204030203" pitchFamily="34" charset="0"/>
                <a:ea typeface="Lato" panose="020F0502020204030203" pitchFamily="34" charset="0"/>
                <a:cs typeface="Lato" panose="020F0502020204030203" pitchFamily="34" charset="0"/>
              </a:rPr>
              <a:t>Implement the 7 Step Framework. </a:t>
            </a:r>
            <a:endParaRPr lang="en-US" sz="12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With support from president or head of campus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With </a:t>
            </a:r>
            <a:r>
              <a:rPr lang="en-US" sz="1300" b="1" dirty="0">
                <a:latin typeface="Lato" panose="020F0502020204030203" pitchFamily="34" charset="0"/>
                <a:ea typeface="Lato" panose="020F0502020204030203" pitchFamily="34" charset="0"/>
                <a:cs typeface="Lato" panose="020F0502020204030203" pitchFamily="34" charset="0"/>
              </a:rPr>
              <a:t>student</a:t>
            </a:r>
            <a:r>
              <a:rPr lang="en-US" sz="1300" dirty="0">
                <a:latin typeface="Lato" panose="020F0502020204030203" pitchFamily="34" charset="0"/>
                <a:ea typeface="Lato" panose="020F0502020204030203" pitchFamily="34" charset="0"/>
                <a:cs typeface="Lato" panose="020F0502020204030203" pitchFamily="34" charset="0"/>
              </a:rPr>
              <a:t> guidance</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With the goal to continuously </a:t>
            </a:r>
            <a:r>
              <a:rPr lang="en-US" sz="1300" b="1" dirty="0">
                <a:latin typeface="Lato" panose="020F0502020204030203" pitchFamily="34" charset="0"/>
                <a:ea typeface="Lato" panose="020F0502020204030203" pitchFamily="34" charset="0"/>
                <a:cs typeface="Lato" panose="020F0502020204030203" pitchFamily="34" charset="0"/>
              </a:rPr>
              <a:t>improve</a:t>
            </a:r>
            <a:endParaRPr lang="en-US" sz="13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Be registered for </a:t>
            </a:r>
            <a:r>
              <a:rPr lang="en-US" sz="1300" b="1" dirty="0">
                <a:latin typeface="Lato" panose="020F0502020204030203" pitchFamily="34" charset="0"/>
                <a:ea typeface="Lato" panose="020F0502020204030203" pitchFamily="34" charset="0"/>
                <a:cs typeface="Lato" panose="020F0502020204030203" pitchFamily="34" charset="0"/>
              </a:rPr>
              <a:t>1.5 years</a:t>
            </a: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Embed</a:t>
            </a:r>
            <a:r>
              <a:rPr lang="en-US" sz="1300" dirty="0">
                <a:latin typeface="Lato" panose="020F0502020204030203" pitchFamily="34" charset="0"/>
                <a:ea typeface="Lato" panose="020F0502020204030203" pitchFamily="34" charset="0"/>
                <a:cs typeface="Lato" panose="020F0502020204030203" pitchFamily="34" charset="0"/>
              </a:rPr>
              <a:t> the program in all faculties and schools.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Be </a:t>
            </a:r>
            <a:r>
              <a:rPr lang="en-US" sz="1300" b="1" dirty="0">
                <a:latin typeface="Lato" panose="020F0502020204030203" pitchFamily="34" charset="0"/>
                <a:ea typeface="Lato" panose="020F0502020204030203" pitchFamily="34" charset="0"/>
                <a:cs typeface="Lato" panose="020F0502020204030203" pitchFamily="34" charset="0"/>
              </a:rPr>
              <a:t>transparent</a:t>
            </a: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With involvement and support from the local community</a:t>
            </a:r>
          </a:p>
        </p:txBody>
      </p:sp>
      <p:sp>
        <p:nvSpPr>
          <p:cNvPr id="13" name="Oval 12">
            <a:extLst>
              <a:ext uri="{FF2B5EF4-FFF2-40B4-BE49-F238E27FC236}">
                <a16:creationId xmlns:a16="http://schemas.microsoft.com/office/drawing/2014/main" id="{285A0406-46F4-6042-BBED-4027C3E36051}"/>
              </a:ext>
            </a:extLst>
          </p:cNvPr>
          <p:cNvSpPr/>
          <p:nvPr/>
        </p:nvSpPr>
        <p:spPr>
          <a:xfrm>
            <a:off x="3050378" y="3272429"/>
            <a:ext cx="5796136" cy="3531901"/>
          </a:xfrm>
          <a:prstGeom prst="ellipse">
            <a:avLst/>
          </a:prstGeom>
          <a:solidFill>
            <a:srgbClr val="72B15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Be working towards: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Social, cultural and gender </a:t>
            </a:r>
            <a:r>
              <a:rPr lang="en-US" sz="1300" b="1" dirty="0">
                <a:latin typeface="Lato" panose="020F0502020204030203" pitchFamily="34" charset="0"/>
                <a:ea typeface="Lato" panose="020F0502020204030203" pitchFamily="34" charset="0"/>
                <a:cs typeface="Lato" panose="020F0502020204030203" pitchFamily="34" charset="0"/>
              </a:rPr>
              <a:t>inclusion </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Promotion of  </a:t>
            </a:r>
            <a:r>
              <a:rPr lang="en-US" sz="1300" b="1" dirty="0">
                <a:latin typeface="Lato" panose="020F0502020204030203" pitchFamily="34" charset="0"/>
                <a:ea typeface="Lato" panose="020F0502020204030203" pitchFamily="34" charset="0"/>
                <a:cs typeface="Lato" panose="020F0502020204030203" pitchFamily="34" charset="0"/>
              </a:rPr>
              <a:t>healthy</a:t>
            </a:r>
            <a:r>
              <a:rPr lang="en-US" sz="1300" dirty="0">
                <a:latin typeface="Lato" panose="020F0502020204030203" pitchFamily="34" charset="0"/>
                <a:ea typeface="Lato" panose="020F0502020204030203" pitchFamily="34" charset="0"/>
                <a:cs typeface="Lato" panose="020F0502020204030203" pitchFamily="34" charset="0"/>
              </a:rPr>
              <a:t>, </a:t>
            </a:r>
            <a:r>
              <a:rPr lang="en-US" sz="1300" b="1" dirty="0">
                <a:latin typeface="Lato" panose="020F0502020204030203" pitchFamily="34" charset="0"/>
                <a:ea typeface="Lato" panose="020F0502020204030203" pitchFamily="34" charset="0"/>
                <a:cs typeface="Lato" panose="020F0502020204030203" pitchFamily="34" charset="0"/>
              </a:rPr>
              <a:t>sustainable consumption </a:t>
            </a:r>
            <a:r>
              <a:rPr lang="en-US" sz="1300" dirty="0">
                <a:latin typeface="Lato" panose="020F0502020204030203" pitchFamily="34" charset="0"/>
                <a:ea typeface="Lato" panose="020F0502020204030203" pitchFamily="34" charset="0"/>
                <a:cs typeface="Lato" panose="020F0502020204030203" pitchFamily="34" charset="0"/>
              </a:rPr>
              <a:t>engaging in Green Product Procurement </a:t>
            </a:r>
            <a:endParaRPr lang="en-US" sz="13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Carbon net neutrality </a:t>
            </a:r>
            <a:r>
              <a:rPr lang="en-US" sz="1300" dirty="0">
                <a:latin typeface="Lato" panose="020F0502020204030203" pitchFamily="34" charset="0"/>
                <a:ea typeface="Lato" panose="020F0502020204030203" pitchFamily="34" charset="0"/>
                <a:cs typeface="Lato" panose="020F0502020204030203" pitchFamily="34" charset="0"/>
              </a:rPr>
              <a:t>by calculating and  incrementally reducing the their Carbon Footprint</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Increasing the amount of </a:t>
            </a:r>
            <a:r>
              <a:rPr lang="en-US" sz="1300" b="1" dirty="0">
                <a:latin typeface="Lato" panose="020F0502020204030203" pitchFamily="34" charset="0"/>
                <a:ea typeface="Lato" panose="020F0502020204030203" pitchFamily="34" charset="0"/>
                <a:cs typeface="Lato" panose="020F0502020204030203" pitchFamily="34" charset="0"/>
              </a:rPr>
              <a:t>biodiversity</a:t>
            </a:r>
            <a:r>
              <a:rPr lang="en-US" sz="1300" dirty="0">
                <a:latin typeface="Lato" panose="020F0502020204030203" pitchFamily="34" charset="0"/>
                <a:ea typeface="Lato" panose="020F0502020204030203" pitchFamily="34" charset="0"/>
                <a:cs typeface="Lato" panose="020F0502020204030203" pitchFamily="34" charset="0"/>
              </a:rPr>
              <a:t> on campus</a:t>
            </a: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Only engaging in sustainably sound investments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Minimizing  </a:t>
            </a:r>
            <a:r>
              <a:rPr lang="en-US" sz="1300" b="1" dirty="0">
                <a:latin typeface="Lato" panose="020F0502020204030203" pitchFamily="34" charset="0"/>
                <a:ea typeface="Lato" panose="020F0502020204030203" pitchFamily="34" charset="0"/>
                <a:cs typeface="Lato" panose="020F0502020204030203" pitchFamily="34" charset="0"/>
              </a:rPr>
              <a:t>water</a:t>
            </a:r>
            <a:r>
              <a:rPr lang="en-US" sz="1300" dirty="0">
                <a:latin typeface="Lato" panose="020F0502020204030203" pitchFamily="34" charset="0"/>
                <a:ea typeface="Lato" panose="020F0502020204030203" pitchFamily="34" charset="0"/>
                <a:cs typeface="Lato" panose="020F0502020204030203" pitchFamily="34" charset="0"/>
              </a:rPr>
              <a:t> consumption</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Reducing the production of </a:t>
            </a:r>
            <a:r>
              <a:rPr lang="en-US" sz="1300" b="1" dirty="0">
                <a:latin typeface="Lato" panose="020F0502020204030203" pitchFamily="34" charset="0"/>
                <a:ea typeface="Lato" panose="020F0502020204030203" pitchFamily="34" charset="0"/>
                <a:cs typeface="Lato" panose="020F0502020204030203" pitchFamily="34" charset="0"/>
              </a:rPr>
              <a:t>waste</a:t>
            </a:r>
            <a:r>
              <a:rPr lang="en-US" sz="1300" dirty="0">
                <a:latin typeface="Lato" panose="020F0502020204030203" pitchFamily="34" charset="0"/>
                <a:ea typeface="Lato" panose="020F0502020204030203" pitchFamily="34" charset="0"/>
                <a:cs typeface="Lato" panose="020F0502020204030203" pitchFamily="34" charset="0"/>
              </a:rPr>
              <a:t> on campus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Ensuring </a:t>
            </a:r>
            <a:r>
              <a:rPr lang="en-US" sz="1300" b="1" dirty="0">
                <a:latin typeface="Lato" panose="020F0502020204030203" pitchFamily="34" charset="0"/>
                <a:ea typeface="Lato" panose="020F0502020204030203" pitchFamily="34" charset="0"/>
                <a:cs typeface="Lato" panose="020F0502020204030203" pitchFamily="34" charset="0"/>
              </a:rPr>
              <a:t>fossil-free transport </a:t>
            </a:r>
            <a:r>
              <a:rPr lang="en-US" sz="1300" dirty="0">
                <a:latin typeface="Lato" panose="020F0502020204030203" pitchFamily="34" charset="0"/>
                <a:ea typeface="Lato" panose="020F0502020204030203" pitchFamily="34" charset="0"/>
                <a:cs typeface="Lato" panose="020F0502020204030203" pitchFamily="34" charset="0"/>
              </a:rPr>
              <a:t>methods</a:t>
            </a:r>
          </a:p>
          <a:p>
            <a:pPr marL="285750" indent="-285750" algn="ctr">
              <a:buFont typeface="Arial" panose="020B0604020202020204" pitchFamily="34" charset="0"/>
              <a:buChar char="•"/>
            </a:pPr>
            <a:endParaRPr lang="en-US" sz="11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881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8" name="TextBox 17"/>
          <p:cNvSpPr txBox="1"/>
          <p:nvPr/>
        </p:nvSpPr>
        <p:spPr>
          <a:xfrm>
            <a:off x="143124" y="450225"/>
            <a:ext cx="3522118" cy="461665"/>
          </a:xfrm>
          <a:prstGeom prst="rect">
            <a:avLst/>
          </a:prstGeom>
          <a:noFill/>
        </p:spPr>
        <p:txBody>
          <a:bodyPr wrap="none" rtlCol="0">
            <a:spAutoFit/>
          </a:bodyPr>
          <a:lstStyle/>
          <a:p>
            <a:pPr defTabSz="457200"/>
            <a:r>
              <a:rPr lang="en-GB" sz="2400" b="1" dirty="0">
                <a:latin typeface="Lato" pitchFamily="34" charset="0"/>
                <a:ea typeface="Lato" pitchFamily="34" charset="0"/>
                <a:cs typeface="Lato" pitchFamily="34" charset="0"/>
              </a:rPr>
              <a:t>FEE </a:t>
            </a:r>
            <a:r>
              <a:rPr lang="en-GB" sz="2400" b="1" dirty="0" err="1">
                <a:latin typeface="Lato" pitchFamily="34" charset="0"/>
                <a:ea typeface="Lato" pitchFamily="34" charset="0"/>
                <a:cs typeface="Lato" pitchFamily="34" charset="0"/>
              </a:rPr>
              <a:t>EcoCampus</a:t>
            </a:r>
            <a:r>
              <a:rPr lang="en-GB" sz="2400" b="1" dirty="0">
                <a:latin typeface="Lato" pitchFamily="34" charset="0"/>
                <a:ea typeface="Lato" pitchFamily="34" charset="0"/>
                <a:cs typeface="Lato" pitchFamily="34" charset="0"/>
              </a:rPr>
              <a:t> Themes</a:t>
            </a:r>
          </a:p>
        </p:txBody>
      </p:sp>
      <p:sp>
        <p:nvSpPr>
          <p:cNvPr id="30" name="TextBox 29"/>
          <p:cNvSpPr txBox="1"/>
          <p:nvPr/>
        </p:nvSpPr>
        <p:spPr>
          <a:xfrm>
            <a:off x="4860032" y="5849909"/>
            <a:ext cx="4061969" cy="461665"/>
          </a:xfrm>
          <a:prstGeom prst="rect">
            <a:avLst/>
          </a:prstGeom>
          <a:noFill/>
        </p:spPr>
        <p:txBody>
          <a:bodyPr wrap="square" rtlCol="0">
            <a:spAutoFit/>
          </a:bodyPr>
          <a:lstStyle/>
          <a:p>
            <a:pPr algn="r" defTabSz="457200"/>
            <a:r>
              <a:rPr lang="da-DK" sz="2400" b="1" dirty="0">
                <a:latin typeface="Lato" pitchFamily="34" charset="0"/>
                <a:ea typeface="Lato" pitchFamily="34" charset="0"/>
                <a:cs typeface="Lato" pitchFamily="34" charset="0"/>
              </a:rPr>
              <a:t>… linked to SDGs!</a:t>
            </a:r>
          </a:p>
        </p:txBody>
      </p:sp>
      <p:sp>
        <p:nvSpPr>
          <p:cNvPr id="33" name="TextBox 32"/>
          <p:cNvSpPr txBox="1"/>
          <p:nvPr/>
        </p:nvSpPr>
        <p:spPr>
          <a:xfrm>
            <a:off x="143124" y="6531997"/>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3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6" name="TextBox 5">
            <a:extLst>
              <a:ext uri="{FF2B5EF4-FFF2-40B4-BE49-F238E27FC236}">
                <a16:creationId xmlns:a16="http://schemas.microsoft.com/office/drawing/2014/main" id="{0223EE17-5DD2-754A-AA1C-9F8B1A5A8BA2}"/>
              </a:ext>
            </a:extLst>
          </p:cNvPr>
          <p:cNvSpPr txBox="1"/>
          <p:nvPr/>
        </p:nvSpPr>
        <p:spPr>
          <a:xfrm>
            <a:off x="785813" y="1485900"/>
            <a:ext cx="184731" cy="369332"/>
          </a:xfrm>
          <a:prstGeom prst="rect">
            <a:avLst/>
          </a:prstGeom>
          <a:noFill/>
        </p:spPr>
        <p:txBody>
          <a:bodyPr wrap="none" rtlCol="0">
            <a:spAutoFit/>
          </a:bodyPr>
          <a:lstStyle/>
          <a:p>
            <a:endParaRPr lang="en-GB" dirty="0"/>
          </a:p>
        </p:txBody>
      </p:sp>
      <p:pic>
        <p:nvPicPr>
          <p:cNvPr id="25" name="Picture 24">
            <a:extLst>
              <a:ext uri="{FF2B5EF4-FFF2-40B4-BE49-F238E27FC236}">
                <a16:creationId xmlns:a16="http://schemas.microsoft.com/office/drawing/2014/main" id="{38503E35-28F3-0B47-95C9-8494E52E2B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1999" y="916692"/>
            <a:ext cx="8532440" cy="5274881"/>
          </a:xfrm>
          <a:prstGeom prst="rect">
            <a:avLst/>
          </a:prstGeom>
          <a:ln w="47625">
            <a:solidFill>
              <a:srgbClr val="C00000"/>
            </a:solidFill>
          </a:ln>
        </p:spPr>
      </p:pic>
    </p:spTree>
    <p:extLst>
      <p:ext uri="{BB962C8B-B14F-4D97-AF65-F5344CB8AC3E}">
        <p14:creationId xmlns:p14="http://schemas.microsoft.com/office/powerpoint/2010/main" val="148781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Screenshot 2019-05-10 at 14.21.23.png"/>
          <p:cNvPicPr>
            <a:picLocks noChangeAspect="1"/>
          </p:cNvPicPr>
          <p:nvPr/>
        </p:nvPicPr>
        <p:blipFill>
          <a:blip r:embed="rId3" cstate="print"/>
          <a:stretch>
            <a:fillRect/>
          </a:stretch>
        </p:blipFill>
        <p:spPr>
          <a:xfrm>
            <a:off x="2131967" y="1926970"/>
            <a:ext cx="4880065" cy="3230222"/>
          </a:xfrm>
          <a:prstGeom prst="rect">
            <a:avLst/>
          </a:prstGeom>
        </p:spPr>
      </p:pic>
      <p:sp>
        <p:nvSpPr>
          <p:cNvPr id="13" name="Rechteck 12"/>
          <p:cNvSpPr/>
          <p:nvPr/>
        </p:nvSpPr>
        <p:spPr>
          <a:xfrm>
            <a:off x="2116226" y="1117173"/>
            <a:ext cx="5224388" cy="738664"/>
          </a:xfrm>
          <a:prstGeom prst="rect">
            <a:avLst/>
          </a:prstGeom>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Universities need to become </a:t>
            </a:r>
            <a:r>
              <a:rPr lang="en-US" sz="1400" b="1" dirty="0">
                <a:latin typeface="Lato" panose="020F0502020204030203" pitchFamily="34" charset="0"/>
                <a:ea typeface="Lato" panose="020F0502020204030203" pitchFamily="34" charset="0"/>
                <a:cs typeface="Lato" panose="020F0502020204030203" pitchFamily="34" charset="0"/>
              </a:rPr>
              <a:t>champions of sustainable development </a:t>
            </a:r>
            <a:r>
              <a:rPr lang="en-US" sz="1400" dirty="0">
                <a:latin typeface="Lato" panose="020F0502020204030203" pitchFamily="34" charset="0"/>
                <a:ea typeface="Lato" panose="020F0502020204030203" pitchFamily="34" charset="0"/>
                <a:cs typeface="Lato" panose="020F0502020204030203" pitchFamily="34" charset="0"/>
              </a:rPr>
              <a:t>and play a leading role in the implementation of the SDGs.</a:t>
            </a:r>
          </a:p>
        </p:txBody>
      </p:sp>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3" name="TextBox 2">
            <a:extLst>
              <a:ext uri="{FF2B5EF4-FFF2-40B4-BE49-F238E27FC236}">
                <a16:creationId xmlns:a16="http://schemas.microsoft.com/office/drawing/2014/main" id="{431E586C-DC13-3D4B-9B20-1E294D4E5E8A}"/>
              </a:ext>
            </a:extLst>
          </p:cNvPr>
          <p:cNvSpPr txBox="1"/>
          <p:nvPr/>
        </p:nvSpPr>
        <p:spPr>
          <a:xfrm>
            <a:off x="3059831" y="5146115"/>
            <a:ext cx="3024336" cy="230832"/>
          </a:xfrm>
          <a:prstGeom prst="rect">
            <a:avLst/>
          </a:prstGeom>
          <a:noFill/>
        </p:spPr>
        <p:txBody>
          <a:bodyPr wrap="square" rtlCol="0">
            <a:spAutoFit/>
          </a:bodyPr>
          <a:lstStyle/>
          <a:p>
            <a:r>
              <a:rPr lang="en-US" sz="900" dirty="0"/>
              <a:t>From: SDSN: Getting Started with the SDGs in Universities </a:t>
            </a:r>
          </a:p>
        </p:txBody>
      </p:sp>
      <p:sp>
        <p:nvSpPr>
          <p:cNvPr id="18" name="TextBox 17"/>
          <p:cNvSpPr txBox="1"/>
          <p:nvPr/>
        </p:nvSpPr>
        <p:spPr>
          <a:xfrm>
            <a:off x="143124" y="554525"/>
            <a:ext cx="9410029" cy="461665"/>
          </a:xfrm>
          <a:prstGeom prst="rect">
            <a:avLst/>
          </a:prstGeom>
          <a:noFill/>
        </p:spPr>
        <p:txBody>
          <a:bodyPr wrap="square" rtlCol="0">
            <a:spAutoFit/>
          </a:bodyPr>
          <a:lstStyle/>
          <a:p>
            <a:pPr defTabSz="457200"/>
            <a:r>
              <a:rPr lang="en-GB" sz="2400" b="1" dirty="0">
                <a:latin typeface="Lato" pitchFamily="34" charset="0"/>
                <a:ea typeface="Lato" pitchFamily="34" charset="0"/>
                <a:cs typeface="Lato" pitchFamily="34" charset="0"/>
              </a:rPr>
              <a:t>FEE </a:t>
            </a:r>
            <a:r>
              <a:rPr lang="en-GB" sz="2400" b="1" dirty="0" err="1">
                <a:latin typeface="Lato" pitchFamily="34" charset="0"/>
                <a:ea typeface="Lato" pitchFamily="34" charset="0"/>
                <a:cs typeface="Lato" pitchFamily="34" charset="0"/>
              </a:rPr>
              <a:t>EcoCampus</a:t>
            </a:r>
            <a:r>
              <a:rPr lang="en-GB" sz="2400" b="1" dirty="0">
                <a:latin typeface="Lato" pitchFamily="34" charset="0"/>
                <a:ea typeface="Lato" pitchFamily="34" charset="0"/>
                <a:cs typeface="Lato" pitchFamily="34" charset="0"/>
              </a:rPr>
              <a:t> and the Sustainable Development Goals</a:t>
            </a:r>
          </a:p>
        </p:txBody>
      </p:sp>
      <p:sp>
        <p:nvSpPr>
          <p:cNvPr id="10"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12" name="Picture 3" descr="bar_line.png"/>
          <p:cNvPicPr>
            <a:picLocks noChangeAspect="1"/>
          </p:cNvPicPr>
          <p:nvPr/>
        </p:nvPicPr>
        <p:blipFill>
          <a:blip r:embed="rId4" cstate="print"/>
          <a:stretch>
            <a:fillRect/>
          </a:stretch>
        </p:blipFill>
        <p:spPr>
          <a:xfrm>
            <a:off x="1763690" y="1"/>
            <a:ext cx="45719" cy="374896"/>
          </a:xfrm>
          <a:prstGeom prst="rect">
            <a:avLst/>
          </a:prstGeom>
        </p:spPr>
      </p:pic>
      <p:sp>
        <p:nvSpPr>
          <p:cNvPr id="4" name="Rectangle 3">
            <a:extLst>
              <a:ext uri="{FF2B5EF4-FFF2-40B4-BE49-F238E27FC236}">
                <a16:creationId xmlns:a16="http://schemas.microsoft.com/office/drawing/2014/main" id="{39282149-2237-1D49-AC64-BBE7D3C0B64D}"/>
              </a:ext>
            </a:extLst>
          </p:cNvPr>
          <p:cNvSpPr/>
          <p:nvPr/>
        </p:nvSpPr>
        <p:spPr>
          <a:xfrm>
            <a:off x="251520" y="5589240"/>
            <a:ext cx="8707004" cy="830997"/>
          </a:xfrm>
          <a:prstGeom prst="rect">
            <a:avLst/>
          </a:prstGeom>
          <a:ln w="44450">
            <a:solidFill>
              <a:srgbClr val="C00000"/>
            </a:solidFill>
          </a:ln>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Engaging with the SDGs will also greatly </a:t>
            </a:r>
            <a:r>
              <a:rPr lang="en-US" sz="1600" b="1" dirty="0">
                <a:latin typeface="Lato" panose="020F0502020204030203" pitchFamily="34" charset="0"/>
                <a:ea typeface="Lato" panose="020F0502020204030203" pitchFamily="34" charset="0"/>
                <a:cs typeface="Lato" panose="020F0502020204030203" pitchFamily="34" charset="0"/>
              </a:rPr>
              <a:t>benefit </a:t>
            </a:r>
            <a:r>
              <a:rPr lang="en-US" sz="1600" dirty="0">
                <a:latin typeface="Lato" panose="020F0502020204030203" pitchFamily="34" charset="0"/>
                <a:ea typeface="Lato" panose="020F0502020204030203" pitchFamily="34" charset="0"/>
                <a:cs typeface="Lato" panose="020F0502020204030203" pitchFamily="34" charset="0"/>
              </a:rPr>
              <a:t>universities by </a:t>
            </a:r>
            <a:r>
              <a:rPr lang="en-US" sz="1600" b="1" dirty="0">
                <a:latin typeface="Lato" panose="020F0502020204030203" pitchFamily="34" charset="0"/>
                <a:ea typeface="Lato" panose="020F0502020204030203" pitchFamily="34" charset="0"/>
                <a:cs typeface="Lato" panose="020F0502020204030203" pitchFamily="34" charset="0"/>
              </a:rPr>
              <a:t>helping them demonstrate university impact, capture demand for SDG-related education, build </a:t>
            </a:r>
            <a:r>
              <a:rPr lang="en-US" sz="1600" dirty="0">
                <a:latin typeface="Lato" panose="020F0502020204030203" pitchFamily="34" charset="0"/>
                <a:ea typeface="Lato" panose="020F0502020204030203" pitchFamily="34" charset="0"/>
                <a:cs typeface="Lato" panose="020F0502020204030203" pitchFamily="34" charset="0"/>
              </a:rPr>
              <a:t>new</a:t>
            </a:r>
            <a:r>
              <a:rPr lang="en-US" sz="1600" b="1" dirty="0">
                <a:latin typeface="Lato" panose="020F0502020204030203" pitchFamily="34" charset="0"/>
                <a:ea typeface="Lato" panose="020F0502020204030203" pitchFamily="34" charset="0"/>
                <a:cs typeface="Lato" panose="020F0502020204030203" pitchFamily="34" charset="0"/>
              </a:rPr>
              <a:t> partnerships, access </a:t>
            </a:r>
            <a:r>
              <a:rPr lang="en-US" sz="1600" dirty="0">
                <a:latin typeface="Lato" panose="020F0502020204030203" pitchFamily="34" charset="0"/>
                <a:ea typeface="Lato" panose="020F0502020204030203" pitchFamily="34" charset="0"/>
                <a:cs typeface="Lato" panose="020F0502020204030203" pitchFamily="34" charset="0"/>
              </a:rPr>
              <a:t>new</a:t>
            </a:r>
            <a:r>
              <a:rPr lang="en-US" sz="1600" b="1" dirty="0">
                <a:latin typeface="Lato" panose="020F0502020204030203" pitchFamily="34" charset="0"/>
                <a:ea typeface="Lato" panose="020F0502020204030203" pitchFamily="34" charset="0"/>
                <a:cs typeface="Lato" panose="020F0502020204030203" pitchFamily="34" charset="0"/>
              </a:rPr>
              <a:t> funding streams, </a:t>
            </a:r>
            <a:r>
              <a:rPr lang="en-US" sz="1600" dirty="0">
                <a:latin typeface="Lato" panose="020F0502020204030203" pitchFamily="34" charset="0"/>
                <a:ea typeface="Lato" panose="020F0502020204030203" pitchFamily="34" charset="0"/>
                <a:cs typeface="Lato" panose="020F0502020204030203" pitchFamily="34" charset="0"/>
              </a:rPr>
              <a:t>and define a university that is </a:t>
            </a:r>
            <a:r>
              <a:rPr lang="en-US" sz="1600" b="1" dirty="0">
                <a:latin typeface="Lato" panose="020F0502020204030203" pitchFamily="34" charset="0"/>
                <a:ea typeface="Lato" panose="020F0502020204030203" pitchFamily="34" charset="0"/>
                <a:cs typeface="Lato" panose="020F0502020204030203" pitchFamily="34" charset="0"/>
              </a:rPr>
              <a:t>responsible </a:t>
            </a:r>
            <a:r>
              <a:rPr lang="en-US" sz="1600" dirty="0">
                <a:latin typeface="Lato" panose="020F0502020204030203" pitchFamily="34" charset="0"/>
                <a:ea typeface="Lato" panose="020F0502020204030203" pitchFamily="34" charset="0"/>
                <a:cs typeface="Lato" panose="020F0502020204030203" pitchFamily="34" charset="0"/>
              </a:rPr>
              <a:t>and</a:t>
            </a:r>
            <a:r>
              <a:rPr lang="en-US" sz="1600" b="1" dirty="0">
                <a:latin typeface="Lato" panose="020F0502020204030203" pitchFamily="34" charset="0"/>
                <a:ea typeface="Lato" panose="020F0502020204030203" pitchFamily="34" charset="0"/>
                <a:cs typeface="Lato" panose="020F0502020204030203" pitchFamily="34" charset="0"/>
              </a:rPr>
              <a:t> globally aware.</a:t>
            </a:r>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15" name="Billede 1">
            <a:extLst>
              <a:ext uri="{FF2B5EF4-FFF2-40B4-BE49-F238E27FC236}">
                <a16:creationId xmlns:a16="http://schemas.microsoft.com/office/drawing/2014/main" id="{F97E9ED7-450D-3742-AC59-E491B74D5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9217"/>
            <a:ext cx="1975058" cy="1194329"/>
          </a:xfrm>
          <a:prstGeom prst="rect">
            <a:avLst/>
          </a:prstGeom>
        </p:spPr>
      </p:pic>
    </p:spTree>
    <p:extLst>
      <p:ext uri="{BB962C8B-B14F-4D97-AF65-F5344CB8AC3E}">
        <p14:creationId xmlns:p14="http://schemas.microsoft.com/office/powerpoint/2010/main" val="40088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8" name="TextBox 17"/>
          <p:cNvSpPr txBox="1"/>
          <p:nvPr/>
        </p:nvSpPr>
        <p:spPr>
          <a:xfrm>
            <a:off x="490565" y="774113"/>
            <a:ext cx="7825853" cy="461665"/>
          </a:xfrm>
          <a:prstGeom prst="rect">
            <a:avLst/>
          </a:prstGeom>
          <a:noFill/>
        </p:spPr>
        <p:txBody>
          <a:bodyPr wrap="square" rtlCol="0">
            <a:spAutoFit/>
          </a:bodyPr>
          <a:lstStyle/>
          <a:p>
            <a:pPr defTabSz="457200"/>
            <a:r>
              <a:rPr lang="en-GB" sz="2400" b="1" dirty="0">
                <a:solidFill>
                  <a:schemeClr val="tx2">
                    <a:lumMod val="75000"/>
                  </a:schemeClr>
                </a:solidFill>
              </a:rPr>
              <a:t>Contact us</a:t>
            </a:r>
            <a:endParaRPr lang="da-DK" sz="2400" b="1" dirty="0">
              <a:solidFill>
                <a:schemeClr val="tx2">
                  <a:lumMod val="75000"/>
                </a:schemeClr>
              </a:solidFill>
            </a:endParaRPr>
          </a:p>
        </p:txBody>
      </p:sp>
      <p:sp>
        <p:nvSpPr>
          <p:cNvPr id="9" name="Rechteck 8"/>
          <p:cNvSpPr/>
          <p:nvPr/>
        </p:nvSpPr>
        <p:spPr>
          <a:xfrm>
            <a:off x="2123728" y="4005064"/>
            <a:ext cx="5526360" cy="369332"/>
          </a:xfrm>
          <a:prstGeom prst="rect">
            <a:avLst/>
          </a:prstGeom>
        </p:spPr>
        <p:txBody>
          <a:bodyPr wrap="square">
            <a:spAutoFit/>
          </a:bodyPr>
          <a:lstStyle/>
          <a:p>
            <a:r>
              <a:rPr lang="de-DE" dirty="0">
                <a:latin typeface="Lato" pitchFamily="34" charset="0"/>
                <a:ea typeface="Lato" pitchFamily="34" charset="0"/>
                <a:cs typeface="Lato" pitchFamily="34" charset="0"/>
              </a:rPr>
              <a:t>https://</a:t>
            </a:r>
            <a:r>
              <a:rPr lang="de-DE" b="1" dirty="0">
                <a:latin typeface="Lato" pitchFamily="34" charset="0"/>
                <a:ea typeface="Lato" pitchFamily="34" charset="0"/>
                <a:cs typeface="Lato" pitchFamily="34" charset="0"/>
              </a:rPr>
              <a:t>www.ecoschools.global/ecocampus-about</a:t>
            </a:r>
          </a:p>
        </p:txBody>
      </p:sp>
      <p:pic>
        <p:nvPicPr>
          <p:cNvPr id="10" name="Picture 1"/>
          <p:cNvPicPr>
            <a:picLocks noChangeAspect="1" noChangeArrowheads="1"/>
          </p:cNvPicPr>
          <p:nvPr/>
        </p:nvPicPr>
        <p:blipFill>
          <a:blip r:embed="rId2" cstate="print"/>
          <a:srcRect/>
          <a:stretch>
            <a:fillRect/>
          </a:stretch>
        </p:blipFill>
        <p:spPr bwMode="auto">
          <a:xfrm>
            <a:off x="2123728" y="2276872"/>
            <a:ext cx="1527360" cy="1519014"/>
          </a:xfrm>
          <a:prstGeom prst="rect">
            <a:avLst/>
          </a:prstGeom>
          <a:noFill/>
          <a:ln w="9525">
            <a:noFill/>
            <a:miter lim="800000"/>
            <a:headEnd/>
            <a:tailEnd/>
          </a:ln>
        </p:spPr>
      </p:pic>
      <p:sp>
        <p:nvSpPr>
          <p:cNvPr id="12" name="Rechteck 11"/>
          <p:cNvSpPr/>
          <p:nvPr/>
        </p:nvSpPr>
        <p:spPr>
          <a:xfrm>
            <a:off x="3779912" y="2492896"/>
            <a:ext cx="4572000" cy="1200329"/>
          </a:xfrm>
          <a:prstGeom prst="rect">
            <a:avLst/>
          </a:prstGeom>
        </p:spPr>
        <p:txBody>
          <a:bodyPr>
            <a:spAutoFit/>
          </a:bodyPr>
          <a:lstStyle/>
          <a:p>
            <a:r>
              <a:rPr lang="en-US" dirty="0">
                <a:latin typeface="Lato" panose="020F0502020204030203" pitchFamily="34" charset="0"/>
                <a:ea typeface="Lato" panose="020F0502020204030203" pitchFamily="34" charset="0"/>
                <a:cs typeface="Lato" panose="020F0502020204030203" pitchFamily="34" charset="0"/>
              </a:rPr>
              <a:t>Dr Pramod Kumar Sharma</a:t>
            </a:r>
          </a:p>
          <a:p>
            <a:r>
              <a:rPr lang="en-US" dirty="0">
                <a:latin typeface="Lato" panose="020F0502020204030203" pitchFamily="34" charset="0"/>
                <a:ea typeface="Lato" panose="020F0502020204030203" pitchFamily="34" charset="0"/>
                <a:cs typeface="Lato" panose="020F0502020204030203" pitchFamily="34" charset="0"/>
              </a:rPr>
              <a:t>Senior Director of Education</a:t>
            </a:r>
          </a:p>
          <a:p>
            <a:r>
              <a:rPr lang="en-US" dirty="0">
                <a:latin typeface="Lato" panose="020F0502020204030203" pitchFamily="34" charset="0"/>
                <a:ea typeface="Lato" panose="020F0502020204030203" pitchFamily="34" charset="0"/>
                <a:cs typeface="Lato" panose="020F0502020204030203" pitchFamily="34" charset="0"/>
              </a:rPr>
              <a:t>E: pramod@fee.global</a:t>
            </a:r>
          </a:p>
          <a:p>
            <a:r>
              <a:rPr lang="en-US" dirty="0">
                <a:latin typeface="Lato" panose="020F0502020204030203" pitchFamily="34" charset="0"/>
                <a:ea typeface="Lato" panose="020F0502020204030203" pitchFamily="34" charset="0"/>
                <a:cs typeface="Lato" panose="020F0502020204030203" pitchFamily="34" charset="0"/>
              </a:rPr>
              <a:t>T: +45 7022 2427</a:t>
            </a:r>
          </a:p>
        </p:txBody>
      </p:sp>
      <p:pic>
        <p:nvPicPr>
          <p:cNvPr id="13" name="Grafik 12" descr="facebook-3-logo-png-transparent.png"/>
          <p:cNvPicPr>
            <a:picLocks noChangeAspect="1"/>
          </p:cNvPicPr>
          <p:nvPr/>
        </p:nvPicPr>
        <p:blipFill>
          <a:blip r:embed="rId3" cstate="print"/>
          <a:stretch>
            <a:fillRect/>
          </a:stretch>
        </p:blipFill>
        <p:spPr>
          <a:xfrm>
            <a:off x="1691680" y="4481736"/>
            <a:ext cx="432048" cy="432048"/>
          </a:xfrm>
          <a:prstGeom prst="rect">
            <a:avLst/>
          </a:prstGeom>
        </p:spPr>
      </p:pic>
      <p:sp>
        <p:nvSpPr>
          <p:cNvPr id="14" name="Rechteck 13"/>
          <p:cNvSpPr/>
          <p:nvPr/>
        </p:nvSpPr>
        <p:spPr>
          <a:xfrm>
            <a:off x="2123728" y="4509120"/>
            <a:ext cx="4761240" cy="369332"/>
          </a:xfrm>
          <a:prstGeom prst="rect">
            <a:avLst/>
          </a:prstGeom>
        </p:spPr>
        <p:txBody>
          <a:bodyPr wrap="none">
            <a:spAutoFit/>
          </a:bodyPr>
          <a:lstStyle/>
          <a:p>
            <a:r>
              <a:rPr lang="de-DE" b="1" dirty="0">
                <a:latin typeface="Lato" panose="020F0502020204030203" pitchFamily="34" charset="0"/>
                <a:ea typeface="Lato" panose="020F0502020204030203" pitchFamily="34" charset="0"/>
                <a:cs typeface="Lato" panose="020F0502020204030203" pitchFamily="34" charset="0"/>
              </a:rPr>
              <a:t>https://www.facebook.com/FEEEcoCampus</a:t>
            </a:r>
          </a:p>
        </p:txBody>
      </p:sp>
      <p:pic>
        <p:nvPicPr>
          <p:cNvPr id="17" name="Grafik 16" descr="93618.png"/>
          <p:cNvPicPr>
            <a:picLocks noChangeAspect="1"/>
          </p:cNvPicPr>
          <p:nvPr/>
        </p:nvPicPr>
        <p:blipFill>
          <a:blip r:embed="rId4" cstate="print"/>
          <a:stretch>
            <a:fillRect/>
          </a:stretch>
        </p:blipFill>
        <p:spPr>
          <a:xfrm>
            <a:off x="1691680" y="3933056"/>
            <a:ext cx="432048" cy="432048"/>
          </a:xfrm>
          <a:prstGeom prst="rect">
            <a:avLst/>
          </a:prstGeom>
        </p:spPr>
      </p:pic>
      <p:sp>
        <p:nvSpPr>
          <p:cNvPr id="15"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368153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1" name="TextBox 10"/>
          <p:cNvSpPr txBox="1"/>
          <p:nvPr/>
        </p:nvSpPr>
        <p:spPr>
          <a:xfrm>
            <a:off x="8886025" y="6602342"/>
            <a:ext cx="248786" cy="246221"/>
          </a:xfrm>
          <a:prstGeom prst="rect">
            <a:avLst/>
          </a:prstGeom>
          <a:noFill/>
        </p:spPr>
        <p:txBody>
          <a:bodyPr wrap="none" rtlCol="0">
            <a:spAutoFit/>
          </a:bodyPr>
          <a:lstStyle/>
          <a:p>
            <a:pPr defTabSz="457200"/>
            <a:r>
              <a:rPr lang="en-GB" sz="1000" dirty="0">
                <a:solidFill>
                  <a:srgbClr val="1E3051"/>
                </a:solidFill>
                <a:latin typeface="Lato  "/>
              </a:rPr>
              <a:t>3</a:t>
            </a:r>
            <a:endParaRPr lang="da-DK" sz="1000" dirty="0">
              <a:solidFill>
                <a:srgbClr val="1E3051"/>
              </a:solidFill>
              <a:latin typeface="Lato  "/>
            </a:endParaRPr>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980728"/>
            <a:ext cx="2489014" cy="4290818"/>
          </a:xfrm>
          <a:prstGeom prst="rect">
            <a:avLst/>
          </a:prstGeom>
        </p:spPr>
      </p:pic>
      <p:sp>
        <p:nvSpPr>
          <p:cNvPr id="12" name="Titel 1"/>
          <p:cNvSpPr txBox="1">
            <a:spLocks/>
          </p:cNvSpPr>
          <p:nvPr/>
        </p:nvSpPr>
        <p:spPr>
          <a:xfrm>
            <a:off x="3648806" y="980728"/>
            <a:ext cx="5027650" cy="4308872"/>
          </a:xfrm>
          <a:prstGeom prst="rect">
            <a:avLst/>
          </a:prstGeom>
        </p:spPr>
        <p:txBody>
          <a:bodyPr vert="horz" wrap="square" lIns="0" tIns="0" rIns="0" bIns="0" rtlCol="0" anchor="t">
            <a:spAutoFit/>
          </a:bodyPr>
          <a:lstStyle>
            <a:lvl1pPr algn="l">
              <a:defRPr sz="2400" b="1" i="0" cap="all" baseline="0">
                <a:solidFill>
                  <a:srgbClr val="154194"/>
                </a:solidFill>
                <a:latin typeface="Lato"/>
                <a:cs typeface="Lato"/>
              </a:defRPr>
            </a:lvl1pPr>
          </a:lstStyle>
          <a:p>
            <a:pPr lvl="0"/>
            <a:r>
              <a:rPr lang="de-DE" sz="2200" b="0" cap="none" dirty="0">
                <a:solidFill>
                  <a:schemeClr val="tx1"/>
                </a:solidFill>
                <a:latin typeface="Lato" pitchFamily="34" charset="0"/>
                <a:ea typeface="Lato" pitchFamily="34" charset="0"/>
                <a:cs typeface="Lato" pitchFamily="34" charset="0"/>
              </a:rPr>
              <a:t>Foundation </a:t>
            </a:r>
            <a:r>
              <a:rPr lang="en-US" sz="2200" b="0" cap="none" dirty="0">
                <a:solidFill>
                  <a:schemeClr val="tx1"/>
                </a:solidFill>
                <a:latin typeface="Lato" pitchFamily="34" charset="0"/>
                <a:ea typeface="Lato" pitchFamily="34" charset="0"/>
                <a:cs typeface="Lato" pitchFamily="34" charset="0"/>
              </a:rPr>
              <a:t>for</a:t>
            </a:r>
            <a:r>
              <a:rPr lang="de-DE" sz="2200" b="0" cap="none" dirty="0">
                <a:solidFill>
                  <a:schemeClr val="tx1"/>
                </a:solidFill>
                <a:latin typeface="Lato" pitchFamily="34" charset="0"/>
                <a:ea typeface="Lato" pitchFamily="34" charset="0"/>
                <a:cs typeface="Lato" pitchFamily="34" charset="0"/>
              </a:rPr>
              <a:t> Environmental Education</a:t>
            </a:r>
            <a:endParaRPr lang="en-US" sz="2200" cap="none" dirty="0">
              <a:solidFill>
                <a:schemeClr val="tx1"/>
              </a:solidFill>
              <a:latin typeface="Lato" pitchFamily="34" charset="0"/>
              <a:ea typeface="Lato" pitchFamily="34" charset="0"/>
              <a:cs typeface="Lato" pitchFamily="34" charset="0"/>
            </a:endParaRPr>
          </a:p>
          <a:p>
            <a:pPr lvl="0">
              <a:spcBef>
                <a:spcPct val="0"/>
              </a:spcBef>
              <a:defRPr/>
            </a:pPr>
            <a:endParaRPr kumimoji="0" lang="en-GB" sz="1600" i="1"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A non-profit, non governmental organisation based in Copenhagen, Denmark</a:t>
            </a:r>
          </a:p>
          <a:p>
            <a:pPr lvl="0">
              <a:spcBef>
                <a:spcPct val="0"/>
              </a:spcBef>
              <a:defRPr/>
            </a:pPr>
            <a:endParaRPr lang="en-GB" sz="1600" cap="none" dirty="0">
              <a:solidFill>
                <a:schemeClr val="tx1"/>
              </a:solidFill>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Promoting Sustainable Development through </a:t>
            </a:r>
          </a:p>
          <a:p>
            <a:pPr lvl="0">
              <a:spcBef>
                <a:spcPct val="0"/>
              </a:spcBef>
              <a:defRPr/>
            </a:pPr>
            <a:r>
              <a:rPr lang="en-GB" sz="1600" cap="none" dirty="0">
                <a:solidFill>
                  <a:schemeClr val="tx1"/>
                </a:solidFill>
                <a:latin typeface="Lato" pitchFamily="34" charset="0"/>
                <a:ea typeface="Lato" pitchFamily="34" charset="0"/>
                <a:cs typeface="Lato" pitchFamily="34" charset="0"/>
              </a:rPr>
              <a:t>Environmental Education worldwide</a:t>
            </a:r>
          </a:p>
          <a:p>
            <a:pPr lvl="0">
              <a:spcBef>
                <a:spcPct val="0"/>
              </a:spcBef>
              <a:defRPr/>
            </a:pPr>
            <a:endParaRPr kumimoji="0" lang="en-GB" sz="1600"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An umbrella organisation with one member </a:t>
            </a:r>
          </a:p>
          <a:p>
            <a:pPr lvl="0">
              <a:spcBef>
                <a:spcPct val="0"/>
              </a:spcBef>
              <a:defRPr/>
            </a:pPr>
            <a:r>
              <a:rPr lang="en-GB" sz="1600" cap="none" dirty="0">
                <a:solidFill>
                  <a:schemeClr val="tx1"/>
                </a:solidFill>
                <a:latin typeface="Lato" pitchFamily="34" charset="0"/>
                <a:ea typeface="Lato" pitchFamily="34" charset="0"/>
                <a:cs typeface="Lato" pitchFamily="34" charset="0"/>
              </a:rPr>
              <a:t>organisation in each country</a:t>
            </a:r>
          </a:p>
          <a:p>
            <a:pPr lvl="0">
              <a:spcBef>
                <a:spcPct val="0"/>
              </a:spcBef>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4 member organisations in 4 countries in 1981</a:t>
            </a:r>
          </a:p>
          <a:p>
            <a:pPr marL="285750" lvl="0" indent="-285750">
              <a:spcBef>
                <a:spcPct val="0"/>
              </a:spcBef>
              <a:buFont typeface="Wingdings" panose="05000000000000000000" pitchFamily="2" charset="2"/>
              <a:buChar char="Ø"/>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98 member organisations in 77 countries in 2018</a:t>
            </a:r>
          </a:p>
          <a:p>
            <a:pPr marL="285750" lvl="0" indent="-285750">
              <a:spcBef>
                <a:spcPct val="0"/>
              </a:spcBef>
              <a:buFont typeface="Wingdings" panose="05000000000000000000" pitchFamily="2" charset="2"/>
              <a:buChar char="Ø"/>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5 environmental education programmes</a:t>
            </a:r>
          </a:p>
          <a:p>
            <a:pPr lvl="0">
              <a:spcBef>
                <a:spcPct val="0"/>
              </a:spcBef>
              <a:defRPr/>
            </a:pPr>
            <a:endParaRPr kumimoji="0" lang="da-DK" sz="1800" b="0" i="1"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262617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schemeClr val="tx1"/>
              </a:solidFill>
              <a:latin typeface="Lato" pitchFamily="34" charset="0"/>
              <a:ea typeface="Lato" pitchFamily="34" charset="0"/>
              <a:cs typeface="Lato" pitchFamily="34" charset="0"/>
            </a:endParaRPr>
          </a:p>
        </p:txBody>
      </p:sp>
      <p:sp>
        <p:nvSpPr>
          <p:cNvPr id="7" name="TextBox 6"/>
          <p:cNvSpPr txBox="1"/>
          <p:nvPr/>
        </p:nvSpPr>
        <p:spPr>
          <a:xfrm>
            <a:off x="143125" y="6531999"/>
            <a:ext cx="1228221" cy="246221"/>
          </a:xfrm>
          <a:prstGeom prst="rect">
            <a:avLst/>
          </a:prstGeom>
          <a:noFill/>
        </p:spPr>
        <p:txBody>
          <a:bodyPr wrap="none" rtlCol="0">
            <a:spAutoFit/>
          </a:bodyPr>
          <a:lstStyle/>
          <a:p>
            <a:pPr defTabSz="457200"/>
            <a:r>
              <a:rPr lang="en-US" sz="1000" dirty="0">
                <a:latin typeface="Lato" pitchFamily="34" charset="0"/>
                <a:ea typeface="Lato" pitchFamily="34" charset="0"/>
                <a:cs typeface="Lato" pitchFamily="34" charset="0"/>
              </a:rPr>
              <a:t>FEE ECOCAMPUS</a:t>
            </a:r>
            <a:endParaRPr lang="da-DK" sz="1000" dirty="0">
              <a:latin typeface="Lato" pitchFamily="34" charset="0"/>
              <a:ea typeface="Lato" pitchFamily="34" charset="0"/>
              <a:cs typeface="Lato" pitchFamily="34" charset="0"/>
            </a:endParaRPr>
          </a:p>
        </p:txBody>
      </p:sp>
      <p:sp>
        <p:nvSpPr>
          <p:cNvPr id="14" name="TextBox 13"/>
          <p:cNvSpPr txBox="1"/>
          <p:nvPr/>
        </p:nvSpPr>
        <p:spPr>
          <a:xfrm>
            <a:off x="3310323" y="485853"/>
            <a:ext cx="2509020" cy="461665"/>
          </a:xfrm>
          <a:prstGeom prst="rect">
            <a:avLst/>
          </a:prstGeom>
          <a:noFill/>
        </p:spPr>
        <p:txBody>
          <a:bodyPr wrap="none" rtlCol="0">
            <a:spAutoFit/>
          </a:bodyPr>
          <a:lstStyle/>
          <a:p>
            <a:r>
              <a:rPr lang="de-DE" sz="2400" b="1" dirty="0">
                <a:latin typeface="Lato" pitchFamily="34" charset="0"/>
                <a:ea typeface="Lato" pitchFamily="34" charset="0"/>
                <a:cs typeface="Lato" pitchFamily="34" charset="0"/>
              </a:rPr>
              <a:t>FEE </a:t>
            </a:r>
            <a:r>
              <a:rPr lang="de-DE" sz="2400" b="1" dirty="0" err="1">
                <a:latin typeface="Lato" pitchFamily="34" charset="0"/>
                <a:ea typeface="Lato" pitchFamily="34" charset="0"/>
                <a:cs typeface="Lato" pitchFamily="34" charset="0"/>
              </a:rPr>
              <a:t>programmes</a:t>
            </a:r>
            <a:endParaRPr lang="en-US" sz="2400" b="1" dirty="0">
              <a:latin typeface="Lato" pitchFamily="34" charset="0"/>
              <a:ea typeface="Lato" pitchFamily="34" charset="0"/>
              <a:cs typeface="Lato" pitchFamily="34" charset="0"/>
            </a:endParaRPr>
          </a:p>
        </p:txBody>
      </p:sp>
      <p:sp>
        <p:nvSpPr>
          <p:cNvPr id="16" name="TextBox 15"/>
          <p:cNvSpPr txBox="1"/>
          <p:nvPr/>
        </p:nvSpPr>
        <p:spPr>
          <a:xfrm>
            <a:off x="8886025" y="6602342"/>
            <a:ext cx="258404" cy="246221"/>
          </a:xfrm>
          <a:prstGeom prst="rect">
            <a:avLst/>
          </a:prstGeom>
          <a:noFill/>
        </p:spPr>
        <p:txBody>
          <a:bodyPr wrap="none" rtlCol="0">
            <a:spAutoFit/>
          </a:bodyPr>
          <a:lstStyle/>
          <a:p>
            <a:pPr defTabSz="457200"/>
            <a:r>
              <a:rPr lang="en-US" sz="1000" dirty="0">
                <a:latin typeface="Lato" pitchFamily="34" charset="0"/>
                <a:ea typeface="Lato" pitchFamily="34" charset="0"/>
                <a:cs typeface="Lato" pitchFamily="34" charset="0"/>
              </a:rPr>
              <a:t>4</a:t>
            </a:r>
            <a:endParaRPr lang="da-DK" sz="1000" dirty="0">
              <a:latin typeface="Lato" pitchFamily="34" charset="0"/>
              <a:ea typeface="Lato" pitchFamily="34" charset="0"/>
              <a:cs typeface="Lato" pitchFamily="34" charset="0"/>
            </a:endParaRPr>
          </a:p>
        </p:txBody>
      </p:sp>
      <p:pic>
        <p:nvPicPr>
          <p:cNvPr id="1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395" y="1234223"/>
            <a:ext cx="1104195" cy="1189133"/>
          </a:xfrm>
          <a:prstGeom prst="rect">
            <a:avLst/>
          </a:prstGeom>
        </p:spPr>
      </p:pic>
      <p:pic>
        <p:nvPicPr>
          <p:cNvPr id="1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58" y="2940018"/>
            <a:ext cx="1196046" cy="1295717"/>
          </a:xfrm>
          <a:prstGeom prst="rect">
            <a:avLst/>
          </a:prstGeom>
        </p:spPr>
      </p:pic>
      <p:pic>
        <p:nvPicPr>
          <p:cNvPr id="19"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738502"/>
            <a:ext cx="1316119" cy="1222456"/>
          </a:xfrm>
          <a:prstGeom prst="rect">
            <a:avLst/>
          </a:prstGeom>
        </p:spPr>
      </p:pic>
      <p:pic>
        <p:nvPicPr>
          <p:cNvPr id="20"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3170471"/>
            <a:ext cx="1405808" cy="1014693"/>
          </a:xfrm>
          <a:prstGeom prst="rect">
            <a:avLst/>
          </a:prstGeom>
        </p:spPr>
      </p:pic>
      <p:pic>
        <p:nvPicPr>
          <p:cNvPr id="21"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4698482"/>
            <a:ext cx="1272937" cy="1250798"/>
          </a:xfrm>
          <a:prstGeom prst="rect">
            <a:avLst/>
          </a:prstGeom>
        </p:spPr>
      </p:pic>
      <p:sp>
        <p:nvSpPr>
          <p:cNvPr id="22" name="Tekstfelt 1"/>
          <p:cNvSpPr txBox="1"/>
          <p:nvPr/>
        </p:nvSpPr>
        <p:spPr>
          <a:xfrm>
            <a:off x="2669051" y="2349518"/>
            <a:ext cx="1600200" cy="400110"/>
          </a:xfrm>
          <a:prstGeom prst="rect">
            <a:avLst/>
          </a:prstGeom>
          <a:noFill/>
        </p:spPr>
        <p:txBody>
          <a:bodyPr wrap="square" rtlCol="0">
            <a:spAutoFit/>
          </a:bodyPr>
          <a:lstStyle/>
          <a:p>
            <a:r>
              <a:rPr lang="en-GB" sz="2000" dirty="0">
                <a:latin typeface="Lato" pitchFamily="34" charset="0"/>
                <a:ea typeface="Lato" pitchFamily="34" charset="0"/>
                <a:cs typeface="Lato" pitchFamily="34" charset="0"/>
              </a:rPr>
              <a:t>Eco-Schools</a:t>
            </a:r>
          </a:p>
        </p:txBody>
      </p:sp>
      <p:sp>
        <p:nvSpPr>
          <p:cNvPr id="23" name="Tekstfelt 8"/>
          <p:cNvSpPr txBox="1"/>
          <p:nvPr/>
        </p:nvSpPr>
        <p:spPr>
          <a:xfrm>
            <a:off x="2133206" y="3794623"/>
            <a:ext cx="280831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Learning about Forests</a:t>
            </a:r>
          </a:p>
        </p:txBody>
      </p:sp>
      <p:sp>
        <p:nvSpPr>
          <p:cNvPr id="24" name="Tekstfelt 9"/>
          <p:cNvSpPr txBox="1"/>
          <p:nvPr/>
        </p:nvSpPr>
        <p:spPr>
          <a:xfrm>
            <a:off x="2133206" y="5229200"/>
            <a:ext cx="2294778" cy="646331"/>
          </a:xfrm>
          <a:prstGeom prst="rect">
            <a:avLst/>
          </a:prstGeom>
          <a:noFill/>
        </p:spPr>
        <p:txBody>
          <a:bodyPr wrap="square" rtlCol="0">
            <a:spAutoFit/>
          </a:bodyPr>
          <a:lstStyle/>
          <a:p>
            <a:r>
              <a:rPr lang="en-GB" dirty="0">
                <a:latin typeface="Lato" pitchFamily="34" charset="0"/>
                <a:ea typeface="Lato" pitchFamily="34" charset="0"/>
                <a:cs typeface="Lato" pitchFamily="34" charset="0"/>
              </a:rPr>
              <a:t>Young Reporters for the Environment</a:t>
            </a:r>
          </a:p>
        </p:txBody>
      </p:sp>
      <p:sp>
        <p:nvSpPr>
          <p:cNvPr id="25" name="Tekstfelt 10"/>
          <p:cNvSpPr txBox="1"/>
          <p:nvPr/>
        </p:nvSpPr>
        <p:spPr>
          <a:xfrm>
            <a:off x="6948264" y="3782717"/>
            <a:ext cx="160020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Blue Flag</a:t>
            </a:r>
          </a:p>
        </p:txBody>
      </p:sp>
      <p:sp>
        <p:nvSpPr>
          <p:cNvPr id="26" name="Tekstfelt 11"/>
          <p:cNvSpPr txBox="1"/>
          <p:nvPr/>
        </p:nvSpPr>
        <p:spPr>
          <a:xfrm>
            <a:off x="6959434" y="5507940"/>
            <a:ext cx="160020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Green Key</a:t>
            </a:r>
          </a:p>
        </p:txBody>
      </p:sp>
      <p:pic>
        <p:nvPicPr>
          <p:cNvPr id="27" name="Picture 3" descr="bar_line.png"/>
          <p:cNvPicPr>
            <a:picLocks noChangeAspect="1"/>
          </p:cNvPicPr>
          <p:nvPr/>
        </p:nvPicPr>
        <p:blipFill>
          <a:blip r:embed="rId8" cstate="print"/>
          <a:stretch>
            <a:fillRect/>
          </a:stretch>
        </p:blipFill>
        <p:spPr>
          <a:xfrm>
            <a:off x="1763690" y="1"/>
            <a:ext cx="45719" cy="374896"/>
          </a:xfrm>
          <a:prstGeom prst="rect">
            <a:avLst/>
          </a:prstGeom>
        </p:spPr>
      </p:pic>
      <p:pic>
        <p:nvPicPr>
          <p:cNvPr id="28" name="Grafik 27" descr="FEE EcoCampus_cmyk.png"/>
          <p:cNvPicPr>
            <a:picLocks noChangeAspect="1"/>
          </p:cNvPicPr>
          <p:nvPr/>
        </p:nvPicPr>
        <p:blipFill>
          <a:blip r:embed="rId9" cstate="print"/>
          <a:stretch>
            <a:fillRect/>
          </a:stretch>
        </p:blipFill>
        <p:spPr>
          <a:xfrm>
            <a:off x="4688388" y="1384347"/>
            <a:ext cx="1600200" cy="1349294"/>
          </a:xfrm>
          <a:prstGeom prst="rect">
            <a:avLst/>
          </a:prstGeom>
        </p:spPr>
      </p:pic>
    </p:spTree>
    <p:extLst>
      <p:ext uri="{BB962C8B-B14F-4D97-AF65-F5344CB8AC3E}">
        <p14:creationId xmlns:p14="http://schemas.microsoft.com/office/powerpoint/2010/main" val="259697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1" name="TextBox 10"/>
          <p:cNvSpPr txBox="1"/>
          <p:nvPr/>
        </p:nvSpPr>
        <p:spPr>
          <a:xfrm>
            <a:off x="8886025" y="6602342"/>
            <a:ext cx="248786" cy="246221"/>
          </a:xfrm>
          <a:prstGeom prst="rect">
            <a:avLst/>
          </a:prstGeom>
          <a:noFill/>
        </p:spPr>
        <p:txBody>
          <a:bodyPr wrap="none" rtlCol="0">
            <a:spAutoFit/>
          </a:bodyPr>
          <a:lstStyle/>
          <a:p>
            <a:pPr defTabSz="457200"/>
            <a:r>
              <a:rPr lang="en-GB" sz="1000" dirty="0">
                <a:solidFill>
                  <a:srgbClr val="1E3051"/>
                </a:solidFill>
                <a:latin typeface="Lato  "/>
              </a:rPr>
              <a:t>2</a:t>
            </a:r>
            <a:endParaRPr lang="da-DK" sz="1000" dirty="0">
              <a:solidFill>
                <a:srgbClr val="1E3051"/>
              </a:solidFill>
              <a:latin typeface="Lato  "/>
            </a:endParaRPr>
          </a:p>
        </p:txBody>
      </p:sp>
      <p:pic>
        <p:nvPicPr>
          <p:cNvPr id="10"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12" name="TextBox 6"/>
          <p:cNvSpPr txBox="1"/>
          <p:nvPr/>
        </p:nvSpPr>
        <p:spPr>
          <a:xfrm>
            <a:off x="7812360"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28801"/>
            <a:ext cx="8632987" cy="4324778"/>
          </a:xfrm>
          <a:prstGeom prst="rect">
            <a:avLst/>
          </a:prstGeom>
        </p:spPr>
      </p:pic>
      <p:sp>
        <p:nvSpPr>
          <p:cNvPr id="16" name="TextBox 15"/>
          <p:cNvSpPr txBox="1"/>
          <p:nvPr/>
        </p:nvSpPr>
        <p:spPr>
          <a:xfrm>
            <a:off x="107506" y="779561"/>
            <a:ext cx="3312368" cy="523220"/>
          </a:xfrm>
          <a:prstGeom prst="rect">
            <a:avLst/>
          </a:prstGeom>
          <a:noFill/>
        </p:spPr>
        <p:txBody>
          <a:bodyPr wrap="square" rtlCol="0">
            <a:spAutoFit/>
          </a:bodyPr>
          <a:lstStyle/>
          <a:p>
            <a:r>
              <a:rPr lang="de-DE" sz="2800" b="1" dirty="0">
                <a:solidFill>
                  <a:srgbClr val="B40000"/>
                </a:solidFill>
                <a:latin typeface="Lato" pitchFamily="34" charset="0"/>
                <a:ea typeface="Lato" pitchFamily="34" charset="0"/>
                <a:cs typeface="Lato" pitchFamily="34" charset="0"/>
              </a:rPr>
              <a:t>FEE </a:t>
            </a:r>
            <a:r>
              <a:rPr lang="de-DE" sz="2800" b="1" dirty="0" err="1">
                <a:solidFill>
                  <a:srgbClr val="B40000"/>
                </a:solidFill>
                <a:latin typeface="Lato" pitchFamily="34" charset="0"/>
                <a:ea typeface="Lato" pitchFamily="34" charset="0"/>
                <a:cs typeface="Lato" pitchFamily="34" charset="0"/>
              </a:rPr>
              <a:t>EcoCampus</a:t>
            </a:r>
            <a:endParaRPr lang="en-US" sz="2600" b="1" dirty="0">
              <a:solidFill>
                <a:srgbClr val="B40000"/>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262617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2" name="TextBox 6"/>
          <p:cNvSpPr txBox="1"/>
          <p:nvPr/>
        </p:nvSpPr>
        <p:spPr>
          <a:xfrm>
            <a:off x="143124"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sp>
        <p:nvSpPr>
          <p:cNvPr id="15" name="Rechteck 14"/>
          <p:cNvSpPr/>
          <p:nvPr/>
        </p:nvSpPr>
        <p:spPr>
          <a:xfrm>
            <a:off x="804132" y="4158468"/>
            <a:ext cx="7344816" cy="2031325"/>
          </a:xfrm>
          <a:prstGeom prst="rect">
            <a:avLst/>
          </a:prstGeom>
        </p:spPr>
        <p:txBody>
          <a:bodyPr wrap="square">
            <a:spAutoFit/>
          </a:bodyPr>
          <a:lstStyle/>
          <a:p>
            <a:pPr algn="ctr"/>
            <a:r>
              <a:rPr lang="de-DE" b="1" dirty="0">
                <a:latin typeface="Lato" pitchFamily="34" charset="0"/>
                <a:ea typeface="Lato" pitchFamily="34" charset="0"/>
                <a:cs typeface="Lato" pitchFamily="34" charset="0"/>
              </a:rPr>
              <a:t>What is FEE </a:t>
            </a:r>
            <a:r>
              <a:rPr lang="en-GB" b="1" dirty="0" err="1">
                <a:latin typeface="Lato" pitchFamily="34" charset="0"/>
                <a:ea typeface="Lato" pitchFamily="34" charset="0"/>
                <a:cs typeface="Lato" pitchFamily="34" charset="0"/>
              </a:rPr>
              <a:t>EcoCampus</a:t>
            </a:r>
            <a:r>
              <a:rPr lang="de-DE" b="1" dirty="0">
                <a:latin typeface="Lato" pitchFamily="34" charset="0"/>
                <a:ea typeface="Lato" pitchFamily="34" charset="0"/>
                <a:cs typeface="Lato" pitchFamily="34" charset="0"/>
              </a:rPr>
              <a:t>?</a:t>
            </a:r>
          </a:p>
          <a:p>
            <a:endParaRPr lang="de-DE" b="1" dirty="0">
              <a:latin typeface="Lato" pitchFamily="34" charset="0"/>
              <a:ea typeface="Lato" pitchFamily="34" charset="0"/>
              <a:cs typeface="Lato" pitchFamily="34" charset="0"/>
            </a:endParaRPr>
          </a:p>
          <a:p>
            <a:pPr algn="just"/>
            <a:r>
              <a:rPr lang="de-DE" dirty="0">
                <a:latin typeface="Lato" panose="020F0502020204030203" pitchFamily="34" charset="0"/>
                <a:ea typeface="Lato" panose="020F0502020204030203" pitchFamily="34" charset="0"/>
                <a:cs typeface="Lato" panose="020F0502020204030203" pitchFamily="34" charset="0"/>
              </a:rPr>
              <a:t>FEE </a:t>
            </a:r>
            <a:r>
              <a:rPr lang="de-DE" dirty="0" err="1">
                <a:latin typeface="Lato" panose="020F0502020204030203" pitchFamily="34" charset="0"/>
                <a:ea typeface="Lato" panose="020F0502020204030203" pitchFamily="34" charset="0"/>
                <a:cs typeface="Lato" panose="020F0502020204030203" pitchFamily="34" charset="0"/>
              </a:rPr>
              <a:t>EcoCampus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is</a:t>
            </a:r>
            <a:r>
              <a:rPr lang="de-DE" dirty="0">
                <a:latin typeface="Lato" panose="020F0502020204030203" pitchFamily="34" charset="0"/>
                <a:ea typeface="Lato" panose="020F0502020204030203" pitchFamily="34" charset="0"/>
                <a:cs typeface="Lato" panose="020F0502020204030203" pitchFamily="34" charset="0"/>
              </a:rPr>
              <a:t> a </a:t>
            </a:r>
            <a:r>
              <a:rPr lang="de-DE" b="1" i="1" dirty="0">
                <a:latin typeface="Lato" panose="020F0502020204030203" pitchFamily="34" charset="0"/>
                <a:ea typeface="Lato" panose="020F0502020204030203" pitchFamily="34" charset="0"/>
                <a:cs typeface="Lato" panose="020F0502020204030203" pitchFamily="34" charset="0"/>
              </a:rPr>
              <a:t>multi-level </a:t>
            </a:r>
            <a:r>
              <a:rPr lang="de-DE" b="1" i="1" dirty="0" err="1">
                <a:latin typeface="Lato" panose="020F0502020204030203" pitchFamily="34" charset="0"/>
                <a:ea typeface="Lato" panose="020F0502020204030203" pitchFamily="34" charset="0"/>
                <a:cs typeface="Lato" panose="020F0502020204030203" pitchFamily="34" charset="0"/>
              </a:rPr>
              <a:t>educational</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award</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programme</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with</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the</a:t>
            </a:r>
            <a:r>
              <a:rPr lang="de-DE"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goal</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to</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help</a:t>
            </a:r>
            <a:r>
              <a:rPr lang="de-DE"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transform</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higher</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education</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institutions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to</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work</a:t>
            </a:r>
            <a:r>
              <a:rPr lang="de-DE" dirty="0">
                <a:latin typeface="Lato" panose="020F0502020204030203" pitchFamily="34" charset="0"/>
                <a:ea typeface="Lato" panose="020F0502020204030203" pitchFamily="34" charset="0"/>
                <a:cs typeface="Lato" panose="020F0502020204030203" pitchFamily="34" charset="0"/>
              </a:rPr>
              <a:t> in </a:t>
            </a:r>
            <a:r>
              <a:rPr lang="de-DE" dirty="0" err="1">
                <a:latin typeface="Lato" panose="020F0502020204030203" pitchFamily="34" charset="0"/>
                <a:ea typeface="Lato" panose="020F0502020204030203" pitchFamily="34" charset="0"/>
                <a:cs typeface="Lato" panose="020F0502020204030203" pitchFamily="34" charset="0"/>
              </a:rPr>
              <a:t>alignment</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with</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the</a:t>
            </a:r>
            <a:r>
              <a:rPr lang="de-DE" dirty="0">
                <a:latin typeface="Lato" panose="020F0502020204030203" pitchFamily="34" charset="0"/>
                <a:ea typeface="Lato" panose="020F0502020204030203" pitchFamily="34" charset="0"/>
                <a:cs typeface="Lato" panose="020F0502020204030203" pitchFamily="34" charset="0"/>
              </a:rPr>
              <a:t> SDGs, </a:t>
            </a:r>
            <a:r>
              <a:rPr lang="de-DE" dirty="0" err="1">
                <a:latin typeface="Lato" panose="020F0502020204030203" pitchFamily="34" charset="0"/>
                <a:ea typeface="Lato" panose="020F0502020204030203" pitchFamily="34" charset="0"/>
                <a:cs typeface="Lato" panose="020F0502020204030203" pitchFamily="34" charset="0"/>
              </a:rPr>
              <a:t>and</a:t>
            </a:r>
            <a:r>
              <a:rPr lang="de-DE"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educate</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and</a:t>
            </a:r>
            <a:r>
              <a:rPr lang="de-DE" b="1" i="1" dirty="0">
                <a:latin typeface="Lato" panose="020F0502020204030203" pitchFamily="34" charset="0"/>
                <a:ea typeface="Lato" panose="020F0502020204030203" pitchFamily="34" charset="0"/>
                <a:cs typeface="Lato" panose="020F0502020204030203" pitchFamily="34" charset="0"/>
              </a:rPr>
              <a:t> </a:t>
            </a:r>
            <a:r>
              <a:rPr lang="en-GB" b="1" i="1" dirty="0">
                <a:latin typeface="Lato" panose="020F0502020204030203" pitchFamily="34" charset="0"/>
                <a:ea typeface="Lato" panose="020F0502020204030203" pitchFamily="34" charset="0"/>
                <a:cs typeface="Lato" panose="020F0502020204030203" pitchFamily="34" charset="0"/>
              </a:rPr>
              <a:t>empower</a:t>
            </a:r>
            <a:r>
              <a:rPr lang="de-DE" b="1" i="1" dirty="0">
                <a:latin typeface="Lato" panose="020F0502020204030203" pitchFamily="34" charset="0"/>
                <a:ea typeface="Lato" panose="020F0502020204030203" pitchFamily="34" charset="0"/>
                <a:cs typeface="Lato" panose="020F0502020204030203" pitchFamily="34" charset="0"/>
              </a:rPr>
              <a:t> </a:t>
            </a:r>
            <a:r>
              <a:rPr lang="de-DE" b="1" i="1" dirty="0" err="1">
                <a:latin typeface="Lato" panose="020F0502020204030203" pitchFamily="34" charset="0"/>
                <a:ea typeface="Lato" panose="020F0502020204030203" pitchFamily="34" charset="0"/>
                <a:cs typeface="Lato" panose="020F0502020204030203" pitchFamily="34" charset="0"/>
              </a:rPr>
              <a:t>students</a:t>
            </a:r>
            <a:r>
              <a:rPr lang="de-DE" b="1" i="1" dirty="0">
                <a:latin typeface="Lato" panose="020F0502020204030203" pitchFamily="34" charset="0"/>
                <a:ea typeface="Lato" panose="020F0502020204030203" pitchFamily="34" charset="0"/>
                <a:cs typeface="Lato" panose="020F0502020204030203" pitchFamily="34" charset="0"/>
              </a:rPr>
              <a:t> </a:t>
            </a:r>
            <a:r>
              <a:rPr lang="de-DE" i="1" dirty="0" err="1">
                <a:latin typeface="Lato" panose="020F0502020204030203" pitchFamily="34" charset="0"/>
                <a:ea typeface="Lato" panose="020F0502020204030203" pitchFamily="34" charset="0"/>
                <a:cs typeface="Lato" panose="020F0502020204030203" pitchFamily="34" charset="0"/>
              </a:rPr>
              <a:t>to</a:t>
            </a:r>
            <a:r>
              <a:rPr lang="de-DE" dirty="0">
                <a:latin typeface="Lato" panose="020F0502020204030203" pitchFamily="34" charset="0"/>
                <a:ea typeface="Lato" panose="020F0502020204030203" pitchFamily="34" charset="0"/>
                <a:cs typeface="Lato" panose="020F0502020204030203" pitchFamily="34" charset="0"/>
              </a:rPr>
              <a:t> </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become </a:t>
            </a:r>
            <a:r>
              <a:rPr lang="en-US" b="1"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thought leaders </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and </a:t>
            </a:r>
            <a:r>
              <a:rPr lang="en-US" b="1"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active citizens</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for change by </a:t>
            </a:r>
            <a:r>
              <a:rPr lang="en-GB" b="1" i="1" dirty="0">
                <a:latin typeface="Lato" panose="020F0502020204030203" pitchFamily="34" charset="0"/>
                <a:ea typeface="Lato" panose="020F0502020204030203" pitchFamily="34" charset="0"/>
                <a:cs typeface="Lato" panose="020F0502020204030203" pitchFamily="34" charset="0"/>
              </a:rPr>
              <a:t>engaging</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teachers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staff</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and</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students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as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well</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as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the</a:t>
            </a:r>
            <a:r>
              <a:rPr lang="de-DE" dirty="0">
                <a:latin typeface="Lato" panose="020F0502020204030203" pitchFamily="34" charset="0"/>
                <a:ea typeface="Lato" panose="020F0502020204030203" pitchFamily="34" charset="0"/>
                <a:cs typeface="Lato" panose="020F0502020204030203" pitchFamily="34" charset="0"/>
              </a:rPr>
              <a:t> wider </a:t>
            </a:r>
            <a:r>
              <a:rPr lang="de-DE" dirty="0" err="1">
                <a:latin typeface="Lato" panose="020F0502020204030203" pitchFamily="34" charset="0"/>
                <a:ea typeface="Lato" panose="020F0502020204030203" pitchFamily="34" charset="0"/>
                <a:cs typeface="Lato" panose="020F0502020204030203" pitchFamily="34" charset="0"/>
              </a:rPr>
              <a:t>community</a:t>
            </a:r>
            <a:r>
              <a:rPr lang="de-DE" dirty="0">
                <a:latin typeface="Lato" panose="020F0502020204030203" pitchFamily="34" charset="0"/>
                <a:ea typeface="Lato" panose="020F0502020204030203" pitchFamily="34" charset="0"/>
                <a:cs typeface="Lato" panose="020F0502020204030203" pitchFamily="34" charset="0"/>
              </a:rPr>
              <a:t>.</a:t>
            </a:r>
          </a:p>
        </p:txBody>
      </p:sp>
      <p:pic>
        <p:nvPicPr>
          <p:cNvPr id="16" name="Picture 4" descr="C:\Users\Kathilein\Desktop\Uni Malmö Unterlagen\FEE\Pictures\vasily-koloda-620886-unsplash.jpg"/>
          <p:cNvPicPr>
            <a:picLocks noChangeAspect="1" noChangeArrowheads="1"/>
          </p:cNvPicPr>
          <p:nvPr/>
        </p:nvPicPr>
        <p:blipFill>
          <a:blip r:embed="rId4" cstate="print"/>
          <a:srcRect t="30136" b="13624"/>
          <a:stretch>
            <a:fillRect/>
          </a:stretch>
        </p:blipFill>
        <p:spPr bwMode="auto">
          <a:xfrm>
            <a:off x="0" y="620688"/>
            <a:ext cx="9144000" cy="3429000"/>
          </a:xfrm>
          <a:prstGeom prst="rect">
            <a:avLst/>
          </a:prstGeom>
          <a:noFill/>
        </p:spPr>
      </p:pic>
    </p:spTree>
    <p:extLst>
      <p:ext uri="{BB962C8B-B14F-4D97-AF65-F5344CB8AC3E}">
        <p14:creationId xmlns:p14="http://schemas.microsoft.com/office/powerpoint/2010/main" val="262617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8" name="Textfeld 7"/>
          <p:cNvSpPr txBox="1"/>
          <p:nvPr/>
        </p:nvSpPr>
        <p:spPr>
          <a:xfrm>
            <a:off x="1475656" y="3429000"/>
            <a:ext cx="5688632" cy="2862322"/>
          </a:xfrm>
          <a:prstGeom prst="rect">
            <a:avLst/>
          </a:prstGeom>
          <a:noFill/>
        </p:spPr>
        <p:txBody>
          <a:bodyPr wrap="square" rtlCol="0">
            <a:spAutoFit/>
          </a:bodyPr>
          <a:lstStyle/>
          <a:p>
            <a:pPr algn="ctr">
              <a:buFont typeface="Arial" pitchFamily="34" charset="0"/>
              <a:buChar char="•"/>
            </a:pPr>
            <a:endParaRPr lang="de-DE" sz="1600" dirty="0">
              <a:latin typeface="Lato" pitchFamily="34" charset="0"/>
              <a:ea typeface="Lato" pitchFamily="34" charset="0"/>
              <a:cs typeface="Lato" pitchFamily="34" charset="0"/>
            </a:endParaRPr>
          </a:p>
          <a:p>
            <a:pPr algn="ctr"/>
            <a:r>
              <a:rPr lang="en-GB" sz="2000" b="1" dirty="0">
                <a:latin typeface="Lato" pitchFamily="34" charset="0"/>
                <a:ea typeface="Lato" pitchFamily="34" charset="0"/>
                <a:cs typeface="Lato" pitchFamily="34" charset="0"/>
              </a:rPr>
              <a:t>Strategies</a:t>
            </a:r>
          </a:p>
          <a:p>
            <a:pPr algn="ctr"/>
            <a:endParaRPr lang="de-DE" sz="1600" dirty="0">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Whole institution, all-inclusive, student-led participatory approach</a:t>
            </a:r>
          </a:p>
          <a:p>
            <a:pPr algn="ctr"/>
            <a:endParaRPr lang="en-US" sz="1600" dirty="0">
              <a:solidFill>
                <a:schemeClr val="tx1">
                  <a:lumMod val="85000"/>
                  <a:lumOff val="15000"/>
                </a:schemeClr>
              </a:solidFill>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Action-oriented curriculum</a:t>
            </a:r>
          </a:p>
          <a:p>
            <a:pPr algn="ctr"/>
            <a:endParaRPr lang="en-US" sz="1600" dirty="0">
              <a:solidFill>
                <a:schemeClr val="tx1">
                  <a:lumMod val="85000"/>
                  <a:lumOff val="15000"/>
                </a:schemeClr>
              </a:solidFill>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Quality and value-based sustainability education</a:t>
            </a:r>
            <a:r>
              <a:rPr lang="de-DE" sz="1600" dirty="0">
                <a:latin typeface="Lato" pitchFamily="34" charset="0"/>
                <a:ea typeface="Lato" pitchFamily="34" charset="0"/>
                <a:cs typeface="Lato" pitchFamily="34" charset="0"/>
              </a:rPr>
              <a:t/>
            </a:r>
            <a:br>
              <a:rPr lang="de-DE" sz="1600" dirty="0">
                <a:latin typeface="Lato" pitchFamily="34" charset="0"/>
                <a:ea typeface="Lato" pitchFamily="34" charset="0"/>
                <a:cs typeface="Lato" pitchFamily="34" charset="0"/>
              </a:rPr>
            </a:br>
            <a:endParaRPr lang="de-DE" sz="1600" dirty="0">
              <a:latin typeface="Lato" pitchFamily="34" charset="0"/>
              <a:ea typeface="Lato" pitchFamily="34" charset="0"/>
              <a:cs typeface="Lato" pitchFamily="34" charset="0"/>
            </a:endParaRPr>
          </a:p>
          <a:p>
            <a:pPr algn="ctr"/>
            <a:r>
              <a:rPr lang="de-DE" sz="1600" dirty="0">
                <a:latin typeface="Lato" pitchFamily="34" charset="0"/>
                <a:ea typeface="Lato" pitchFamily="34" charset="0"/>
                <a:cs typeface="Lato" pitchFamily="34" charset="0"/>
              </a:rPr>
              <a:t>Involvement of teachers, staff, students, and communities</a:t>
            </a:r>
          </a:p>
        </p:txBody>
      </p:sp>
      <p:sp>
        <p:nvSpPr>
          <p:cNvPr id="12" name="TextBox 6"/>
          <p:cNvSpPr txBox="1"/>
          <p:nvPr/>
        </p:nvSpPr>
        <p:spPr>
          <a:xfrm>
            <a:off x="143124"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14" name="Grafik 13" descr="12188076_1646152248988059_3264898866418161582_o (1).jpg"/>
          <p:cNvPicPr>
            <a:picLocks noChangeAspect="1"/>
          </p:cNvPicPr>
          <p:nvPr/>
        </p:nvPicPr>
        <p:blipFill>
          <a:blip r:embed="rId4" cstate="print"/>
          <a:srcRect t="17451" b="18500"/>
          <a:stretch>
            <a:fillRect/>
          </a:stretch>
        </p:blipFill>
        <p:spPr>
          <a:xfrm>
            <a:off x="4932040" y="764704"/>
            <a:ext cx="4032448" cy="2582748"/>
          </a:xfrm>
          <a:prstGeom prst="rect">
            <a:avLst/>
          </a:prstGeom>
        </p:spPr>
      </p:pic>
      <p:pic>
        <p:nvPicPr>
          <p:cNvPr id="15" name="Grafik 14" descr="10985550_10205033493230330_1995521001639203736_o.jpg"/>
          <p:cNvPicPr>
            <a:picLocks noChangeAspect="1"/>
          </p:cNvPicPr>
          <p:nvPr/>
        </p:nvPicPr>
        <p:blipFill>
          <a:blip r:embed="rId5" cstate="print"/>
          <a:srcRect t="3921" b="13373"/>
          <a:stretch>
            <a:fillRect/>
          </a:stretch>
        </p:blipFill>
        <p:spPr>
          <a:xfrm>
            <a:off x="179512" y="764704"/>
            <a:ext cx="4726158" cy="2605258"/>
          </a:xfrm>
          <a:prstGeom prst="rect">
            <a:avLst/>
          </a:prstGeom>
        </p:spPr>
      </p:pic>
    </p:spTree>
    <p:extLst>
      <p:ext uri="{BB962C8B-B14F-4D97-AF65-F5344CB8AC3E}">
        <p14:creationId xmlns:p14="http://schemas.microsoft.com/office/powerpoint/2010/main" val="262617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schemeClr val="tx2">
                  <a:lumMod val="75000"/>
                </a:schemeClr>
              </a:solidFill>
              <a:latin typeface="Lato"/>
              <a:cs typeface="Lato"/>
            </a:endParaRPr>
          </a:p>
        </p:txBody>
      </p:sp>
      <p:sp>
        <p:nvSpPr>
          <p:cNvPr id="18" name="TextBox 17"/>
          <p:cNvSpPr txBox="1"/>
          <p:nvPr/>
        </p:nvSpPr>
        <p:spPr>
          <a:xfrm>
            <a:off x="143124" y="576263"/>
            <a:ext cx="7825853" cy="461665"/>
          </a:xfrm>
          <a:prstGeom prst="rect">
            <a:avLst/>
          </a:prstGeom>
          <a:noFill/>
        </p:spPr>
        <p:txBody>
          <a:bodyPr wrap="square" rtlCol="0">
            <a:spAutoFit/>
          </a:bodyPr>
          <a:lstStyle/>
          <a:p>
            <a:pPr defTabSz="457200"/>
            <a:r>
              <a:rPr lang="en-GB" sz="2400" b="1" dirty="0">
                <a:solidFill>
                  <a:schemeClr val="tx2">
                    <a:lumMod val="75000"/>
                  </a:schemeClr>
                </a:solidFill>
                <a:latin typeface="Lato" pitchFamily="34" charset="0"/>
                <a:ea typeface="Lato" pitchFamily="34" charset="0"/>
                <a:cs typeface="Lato" pitchFamily="34" charset="0"/>
              </a:rPr>
              <a:t>FEE EcoCampus History</a:t>
            </a:r>
            <a:endParaRPr lang="da-DK" sz="2400" b="1" dirty="0">
              <a:solidFill>
                <a:schemeClr val="tx2">
                  <a:lumMod val="75000"/>
                </a:schemeClr>
              </a:solidFill>
              <a:latin typeface="Lato" pitchFamily="34" charset="0"/>
              <a:ea typeface="Lato" pitchFamily="34" charset="0"/>
              <a:cs typeface="Lato" pitchFamily="34" charset="0"/>
            </a:endParaRPr>
          </a:p>
        </p:txBody>
      </p:sp>
      <p:pic>
        <p:nvPicPr>
          <p:cNvPr id="9" name="Picture 3" descr="bar_line.png"/>
          <p:cNvPicPr>
            <a:picLocks noChangeAspect="1"/>
          </p:cNvPicPr>
          <p:nvPr/>
        </p:nvPicPr>
        <p:blipFill>
          <a:blip r:embed="rId3" cstate="print"/>
          <a:stretch>
            <a:fillRect/>
          </a:stretch>
        </p:blipFill>
        <p:spPr>
          <a:xfrm>
            <a:off x="1763690" y="1"/>
            <a:ext cx="45719" cy="374896"/>
          </a:xfrm>
          <a:prstGeom prst="rect">
            <a:avLst/>
          </a:prstGeom>
        </p:spPr>
      </p:pic>
      <p:graphicFrame>
        <p:nvGraphicFramePr>
          <p:cNvPr id="13" name="Diagramm 12"/>
          <p:cNvGraphicFramePr/>
          <p:nvPr>
            <p:extLst>
              <p:ext uri="{D42A27DB-BD31-4B8C-83A1-F6EECF244321}">
                <p14:modId xmlns:p14="http://schemas.microsoft.com/office/powerpoint/2010/main" val="952712977"/>
              </p:ext>
            </p:extLst>
          </p:nvPr>
        </p:nvGraphicFramePr>
        <p:xfrm>
          <a:off x="287524" y="1138810"/>
          <a:ext cx="8568952"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m 27"/>
          <p:cNvGraphicFramePr/>
          <p:nvPr>
            <p:extLst>
              <p:ext uri="{D42A27DB-BD31-4B8C-83A1-F6EECF244321}">
                <p14:modId xmlns:p14="http://schemas.microsoft.com/office/powerpoint/2010/main" val="3142319638"/>
              </p:ext>
            </p:extLst>
          </p:nvPr>
        </p:nvGraphicFramePr>
        <p:xfrm>
          <a:off x="323528" y="4005064"/>
          <a:ext cx="8640960" cy="26354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6"/>
          <p:cNvSpPr txBox="1"/>
          <p:nvPr/>
        </p:nvSpPr>
        <p:spPr>
          <a:xfrm>
            <a:off x="143124" y="6495147"/>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spTree>
    <p:extLst>
      <p:ext uri="{BB962C8B-B14F-4D97-AF65-F5344CB8AC3E}">
        <p14:creationId xmlns:p14="http://schemas.microsoft.com/office/powerpoint/2010/main" val="69335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8" name="Textfeld 7"/>
          <p:cNvSpPr txBox="1"/>
          <p:nvPr/>
        </p:nvSpPr>
        <p:spPr>
          <a:xfrm>
            <a:off x="323528" y="764704"/>
            <a:ext cx="7776864" cy="923330"/>
          </a:xfrm>
          <a:prstGeom prst="rect">
            <a:avLst/>
          </a:prstGeom>
          <a:noFill/>
        </p:spPr>
        <p:txBody>
          <a:bodyPr wrap="square" rtlCol="0">
            <a:spAutoFit/>
          </a:bodyPr>
          <a:lstStyle/>
          <a:p>
            <a:r>
              <a:rPr lang="de-DE" b="1" dirty="0" err="1">
                <a:latin typeface="Lato" pitchFamily="34" charset="0"/>
                <a:ea typeface="Lato" pitchFamily="34" charset="0"/>
                <a:cs typeface="Lato" pitchFamily="34" charset="0"/>
              </a:rPr>
              <a:t>How</a:t>
            </a:r>
            <a:r>
              <a:rPr lang="de-DE" b="1" dirty="0">
                <a:latin typeface="Lato" pitchFamily="34" charset="0"/>
                <a:ea typeface="Lato" pitchFamily="34" charset="0"/>
                <a:cs typeface="Lato" pitchFamily="34" charset="0"/>
              </a:rPr>
              <a:t> </a:t>
            </a:r>
            <a:r>
              <a:rPr lang="de-DE" b="1" dirty="0" err="1">
                <a:latin typeface="Lato" pitchFamily="34" charset="0"/>
                <a:ea typeface="Lato" pitchFamily="34" charset="0"/>
                <a:cs typeface="Lato" pitchFamily="34" charset="0"/>
              </a:rPr>
              <a:t>does</a:t>
            </a:r>
            <a:r>
              <a:rPr lang="de-DE" b="1" dirty="0">
                <a:latin typeface="Lato" pitchFamily="34" charset="0"/>
                <a:ea typeface="Lato" pitchFamily="34" charset="0"/>
                <a:cs typeface="Lato" pitchFamily="34" charset="0"/>
              </a:rPr>
              <a:t> FEE </a:t>
            </a:r>
            <a:r>
              <a:rPr lang="de-DE" b="1" dirty="0" err="1">
                <a:latin typeface="Lato" pitchFamily="34" charset="0"/>
                <a:ea typeface="Lato" pitchFamily="34" charset="0"/>
                <a:cs typeface="Lato" pitchFamily="34" charset="0"/>
              </a:rPr>
              <a:t>EcoCampus</a:t>
            </a:r>
            <a:r>
              <a:rPr lang="de-DE" b="1" dirty="0">
                <a:latin typeface="Lato" pitchFamily="34" charset="0"/>
                <a:ea typeface="Lato" pitchFamily="34" charset="0"/>
                <a:cs typeface="Lato" pitchFamily="34" charset="0"/>
              </a:rPr>
              <a:t> </a:t>
            </a:r>
            <a:r>
              <a:rPr lang="de-DE" b="1" dirty="0" err="1">
                <a:latin typeface="Lato" pitchFamily="34" charset="0"/>
                <a:ea typeface="Lato" pitchFamily="34" charset="0"/>
                <a:cs typeface="Lato" pitchFamily="34" charset="0"/>
              </a:rPr>
              <a:t>work</a:t>
            </a:r>
            <a:r>
              <a:rPr lang="de-DE" b="1" dirty="0">
                <a:latin typeface="Lato" pitchFamily="34" charset="0"/>
                <a:ea typeface="Lato" pitchFamily="34" charset="0"/>
                <a:cs typeface="Lato" pitchFamily="34" charset="0"/>
              </a:rPr>
              <a:t>?</a:t>
            </a:r>
          </a:p>
          <a:p>
            <a:endParaRPr lang="de-DE" b="1" dirty="0">
              <a:latin typeface="Lato" pitchFamily="34" charset="0"/>
              <a:ea typeface="Lato" pitchFamily="34" charset="0"/>
              <a:cs typeface="Lato" pitchFamily="34" charset="0"/>
            </a:endParaRPr>
          </a:p>
          <a:p>
            <a:endParaRPr lang="de-DE" b="1" dirty="0">
              <a:latin typeface="Lato" pitchFamily="34" charset="0"/>
              <a:ea typeface="Lato" pitchFamily="34" charset="0"/>
              <a:cs typeface="Lato" pitchFamily="34" charset="0"/>
            </a:endParaRPr>
          </a:p>
        </p:txBody>
      </p:sp>
      <p:graphicFrame>
        <p:nvGraphicFramePr>
          <p:cNvPr id="14" name="Diagramm 13"/>
          <p:cNvGraphicFramePr/>
          <p:nvPr>
            <p:extLst>
              <p:ext uri="{D42A27DB-BD31-4B8C-83A1-F6EECF244321}">
                <p14:modId xmlns:p14="http://schemas.microsoft.com/office/powerpoint/2010/main" val="2625428864"/>
              </p:ext>
            </p:extLst>
          </p:nvPr>
        </p:nvGraphicFramePr>
        <p:xfrm>
          <a:off x="727414" y="764704"/>
          <a:ext cx="712879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6"/>
          <p:cNvSpPr txBox="1"/>
          <p:nvPr/>
        </p:nvSpPr>
        <p:spPr>
          <a:xfrm>
            <a:off x="7812360" y="6381328"/>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11" name="Picture 2"/>
          <p:cNvPicPr>
            <a:picLocks noChangeAspect="1" noChangeArrowheads="1"/>
          </p:cNvPicPr>
          <p:nvPr/>
        </p:nvPicPr>
        <p:blipFill>
          <a:blip r:embed="rId9" cstate="print"/>
          <a:srcRect/>
          <a:stretch>
            <a:fillRect/>
          </a:stretch>
        </p:blipFill>
        <p:spPr bwMode="auto">
          <a:xfrm>
            <a:off x="6018275" y="3765597"/>
            <a:ext cx="2866815" cy="1917355"/>
          </a:xfrm>
          <a:prstGeom prst="rect">
            <a:avLst/>
          </a:prstGeom>
          <a:noFill/>
          <a:ln w="9525">
            <a:noFill/>
            <a:miter lim="800000"/>
            <a:headEnd/>
            <a:tailEnd/>
          </a:ln>
        </p:spPr>
      </p:pic>
      <p:sp>
        <p:nvSpPr>
          <p:cNvPr id="12" name="Rechteck 9"/>
          <p:cNvSpPr/>
          <p:nvPr/>
        </p:nvSpPr>
        <p:spPr>
          <a:xfrm>
            <a:off x="7226595" y="3305309"/>
            <a:ext cx="1747594" cy="369332"/>
          </a:xfrm>
          <a:prstGeom prst="rect">
            <a:avLst/>
          </a:prstGeom>
        </p:spPr>
        <p:txBody>
          <a:bodyPr wrap="none">
            <a:spAutoFit/>
          </a:bodyPr>
          <a:lstStyle/>
          <a:p>
            <a:pPr algn="ctr"/>
            <a:r>
              <a:rPr lang="de-DE" b="1" dirty="0">
                <a:latin typeface="Lato" pitchFamily="34" charset="0"/>
                <a:ea typeface="Lato" pitchFamily="34" charset="0"/>
                <a:cs typeface="Lato" pitchFamily="34" charset="0"/>
              </a:rPr>
              <a:t>The Green Flag</a:t>
            </a:r>
          </a:p>
        </p:txBody>
      </p:sp>
      <p:pic>
        <p:nvPicPr>
          <p:cNvPr id="13" name="Grafik 9" descr="Facultad CienciasSalud.JPG"/>
          <p:cNvPicPr>
            <a:picLocks noChangeAspect="1"/>
          </p:cNvPicPr>
          <p:nvPr/>
        </p:nvPicPr>
        <p:blipFill>
          <a:blip r:embed="rId10" cstate="print"/>
          <a:stretch>
            <a:fillRect/>
          </a:stretch>
        </p:blipFill>
        <p:spPr>
          <a:xfrm>
            <a:off x="3999910" y="4332380"/>
            <a:ext cx="1800763" cy="1350572"/>
          </a:xfrm>
          <a:prstGeom prst="rect">
            <a:avLst/>
          </a:prstGeom>
        </p:spPr>
      </p:pic>
    </p:spTree>
    <p:extLst>
      <p:ext uri="{BB962C8B-B14F-4D97-AF65-F5344CB8AC3E}">
        <p14:creationId xmlns:p14="http://schemas.microsoft.com/office/powerpoint/2010/main" val="262617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3" name="Textfeld 12"/>
          <p:cNvSpPr txBox="1"/>
          <p:nvPr/>
        </p:nvSpPr>
        <p:spPr>
          <a:xfrm>
            <a:off x="35496" y="531973"/>
            <a:ext cx="8600626" cy="369332"/>
          </a:xfrm>
          <a:prstGeom prst="rect">
            <a:avLst/>
          </a:prstGeom>
          <a:noFill/>
        </p:spPr>
        <p:txBody>
          <a:bodyPr wrap="square" rtlCol="0">
            <a:spAutoFit/>
          </a:bodyPr>
          <a:lstStyle/>
          <a:p>
            <a:r>
              <a:rPr lang="de-DE" b="1" dirty="0">
                <a:latin typeface="Lato" pitchFamily="34" charset="0"/>
                <a:ea typeface="Lato" pitchFamily="34" charset="0"/>
                <a:cs typeface="Lato" pitchFamily="34" charset="0"/>
              </a:rPr>
              <a:t>The Seven-Step Change Framework for </a:t>
            </a:r>
            <a:r>
              <a:rPr lang="en-GB" b="1" dirty="0">
                <a:latin typeface="Lato" pitchFamily="34" charset="0"/>
                <a:ea typeface="Lato" pitchFamily="34" charset="0"/>
                <a:cs typeface="Lato" pitchFamily="34" charset="0"/>
              </a:rPr>
              <a:t>continuous</a:t>
            </a:r>
            <a:r>
              <a:rPr lang="de-DE" b="1" dirty="0">
                <a:latin typeface="Lato" pitchFamily="34" charset="0"/>
                <a:ea typeface="Lato" pitchFamily="34" charset="0"/>
                <a:cs typeface="Lato" pitchFamily="34" charset="0"/>
              </a:rPr>
              <a:t> improvement!</a:t>
            </a:r>
          </a:p>
        </p:txBody>
      </p:sp>
      <p:sp>
        <p:nvSpPr>
          <p:cNvPr id="28"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44" y="1170441"/>
            <a:ext cx="7380312" cy="5218912"/>
          </a:xfrm>
          <a:prstGeom prst="rect">
            <a:avLst/>
          </a:prstGeom>
        </p:spPr>
      </p:pic>
    </p:spTree>
    <p:extLst>
      <p:ext uri="{BB962C8B-B14F-4D97-AF65-F5344CB8AC3E}">
        <p14:creationId xmlns:p14="http://schemas.microsoft.com/office/powerpoint/2010/main" val="2626179549"/>
      </p:ext>
    </p:extLst>
  </p:cSld>
  <p:clrMapOvr>
    <a:masterClrMapping/>
  </p:clrMapOvr>
</p:sld>
</file>

<file path=ppt/theme/theme1.xml><?xml version="1.0" encoding="utf-8"?>
<a:theme xmlns:a="http://schemas.openxmlformats.org/drawingml/2006/main" name="template">
  <a:themeElements>
    <a:clrScheme name="DIBS Corporate 1">
      <a:dk1>
        <a:sysClr val="windowText" lastClr="000000"/>
      </a:dk1>
      <a:lt1>
        <a:sysClr val="window" lastClr="FFFFFF"/>
      </a:lt1>
      <a:dk2>
        <a:srgbClr val="284164"/>
      </a:dk2>
      <a:lt2>
        <a:srgbClr val="EBF0F0"/>
      </a:lt2>
      <a:accent1>
        <a:srgbClr val="0096CD"/>
      </a:accent1>
      <a:accent2>
        <a:srgbClr val="D75555"/>
      </a:accent2>
      <a:accent3>
        <a:srgbClr val="A0C88C"/>
      </a:accent3>
      <a:accent4>
        <a:srgbClr val="735F96"/>
      </a:accent4>
      <a:accent5>
        <a:srgbClr val="64BEE1"/>
      </a:accent5>
      <a:accent6>
        <a:srgbClr val="D29655"/>
      </a:accent6>
      <a:hlink>
        <a:srgbClr val="41782D"/>
      </a:hlink>
      <a:folHlink>
        <a:srgbClr val="9B46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20415</TotalTime>
  <Words>1922</Words>
  <Application>Microsoft Office PowerPoint</Application>
  <PresentationFormat>On-screen Show (4:3)</PresentationFormat>
  <Paragraphs>348</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Lato</vt:lpstr>
      <vt:lpstr>Lato  </vt:lpstr>
      <vt:lpstr>Lato Black</vt:lpstr>
      <vt:lpstr>Lato Light</vt:lpstr>
      <vt:lpstr>Symbol</vt:lpstr>
      <vt:lpstr>Wingdings</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Andreou</dc:creator>
  <cp:lastModifiedBy>Nicole Andreou</cp:lastModifiedBy>
  <cp:revision>301</cp:revision>
  <dcterms:created xsi:type="dcterms:W3CDTF">2016-07-18T10:44:33Z</dcterms:created>
  <dcterms:modified xsi:type="dcterms:W3CDTF">2019-08-19T08:54:52Z</dcterms:modified>
</cp:coreProperties>
</file>